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26"/>
  </p:notesMasterIdLst>
  <p:sldIdLst>
    <p:sldId id="462" r:id="rId6"/>
    <p:sldId id="446" r:id="rId7"/>
    <p:sldId id="448" r:id="rId8"/>
    <p:sldId id="438" r:id="rId9"/>
    <p:sldId id="445" r:id="rId10"/>
    <p:sldId id="400" r:id="rId11"/>
    <p:sldId id="351" r:id="rId12"/>
    <p:sldId id="451" r:id="rId13"/>
    <p:sldId id="449" r:id="rId14"/>
    <p:sldId id="421" r:id="rId15"/>
    <p:sldId id="452" r:id="rId16"/>
    <p:sldId id="453" r:id="rId17"/>
    <p:sldId id="454" r:id="rId18"/>
    <p:sldId id="458" r:id="rId19"/>
    <p:sldId id="456" r:id="rId20"/>
    <p:sldId id="457" r:id="rId21"/>
    <p:sldId id="459" r:id="rId22"/>
    <p:sldId id="461" r:id="rId23"/>
    <p:sldId id="460" r:id="rId24"/>
    <p:sldId id="46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0033CC"/>
    <a:srgbClr val="3366FF"/>
    <a:srgbClr val="3399FF"/>
    <a:srgbClr val="CCECFF"/>
    <a:srgbClr val="FFFFCC"/>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16" autoAdjust="0"/>
    <p:restoredTop sz="94660"/>
  </p:normalViewPr>
  <p:slideViewPr>
    <p:cSldViewPr snapToGrid="0">
      <p:cViewPr varScale="1">
        <p:scale>
          <a:sx n="63" d="100"/>
          <a:sy n="63" d="100"/>
        </p:scale>
        <p:origin x="1044" y="66"/>
      </p:cViewPr>
      <p:guideLst/>
    </p:cSldViewPr>
  </p:slideViewPr>
  <p:notesTextViewPr>
    <p:cViewPr>
      <p:scale>
        <a:sx n="1" d="1"/>
        <a:sy n="1" d="1"/>
      </p:scale>
      <p:origin x="0" y="0"/>
    </p:cViewPr>
  </p:notesTextViewPr>
  <p:sorterViewPr>
    <p:cViewPr>
      <p:scale>
        <a:sx n="100" d="100"/>
        <a:sy n="100" d="100"/>
      </p:scale>
      <p:origin x="0" y="-427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731A21-037B-45F8-BB61-CA79771F906C}" type="doc">
      <dgm:prSet loTypeId="urn:microsoft.com/office/officeart/2016/7/layout/BasicTimeline" loCatId="process" qsTypeId="urn:microsoft.com/office/officeart/2005/8/quickstyle/simple1" qsCatId="simple" csTypeId="urn:microsoft.com/office/officeart/2005/8/colors/accent5_5" csCatId="accent5" phldr="1"/>
      <dgm:spPr/>
      <dgm:t>
        <a:bodyPr/>
        <a:lstStyle/>
        <a:p>
          <a:endParaRPr lang="en-US"/>
        </a:p>
      </dgm:t>
    </dgm:pt>
    <dgm:pt modelId="{C7E95060-4954-4BA0-84EA-0CD9EA1ABDB0}">
      <dgm:prSet/>
      <dgm:spPr/>
      <dgm:t>
        <a:bodyPr/>
        <a:lstStyle/>
        <a:p>
          <a:pPr>
            <a:defRPr b="1"/>
          </a:pPr>
          <a:r>
            <a:rPr lang="en-US" dirty="0"/>
            <a:t>2010</a:t>
          </a:r>
        </a:p>
      </dgm:t>
    </dgm:pt>
    <dgm:pt modelId="{55D22D27-EA00-4E01-AB04-876DEB397C81}" type="parTrans" cxnId="{3AD884AF-9B66-4C38-BEA9-1C0E5363C6F5}">
      <dgm:prSet/>
      <dgm:spPr/>
      <dgm:t>
        <a:bodyPr/>
        <a:lstStyle/>
        <a:p>
          <a:endParaRPr lang="en-US"/>
        </a:p>
      </dgm:t>
    </dgm:pt>
    <dgm:pt modelId="{4D96F376-12D2-4635-8648-4CC6027D91B5}" type="sibTrans" cxnId="{3AD884AF-9B66-4C38-BEA9-1C0E5363C6F5}">
      <dgm:prSet/>
      <dgm:spPr/>
      <dgm:t>
        <a:bodyPr/>
        <a:lstStyle/>
        <a:p>
          <a:endParaRPr lang="en-US"/>
        </a:p>
      </dgm:t>
    </dgm:pt>
    <dgm:pt modelId="{4C189B26-815B-4706-A905-0696877E19F7}">
      <dgm:prSet custT="1"/>
      <dgm:spPr>
        <a:ln>
          <a:solidFill>
            <a:schemeClr val="accent5">
              <a:lumMod val="40000"/>
              <a:lumOff val="60000"/>
              <a:alpha val="90000"/>
            </a:schemeClr>
          </a:solidFill>
        </a:ln>
      </dgm:spPr>
      <dgm:t>
        <a:bodyPr/>
        <a:lstStyle/>
        <a:p>
          <a:r>
            <a:rPr lang="en-US" sz="1300" dirty="0"/>
            <a:t>The Constitution of Kenya (2010) guarantees:</a:t>
          </a:r>
        </a:p>
      </dgm:t>
    </dgm:pt>
    <dgm:pt modelId="{9E6E20D8-2006-44F3-9DFE-AF8EF24BEB0D}" type="parTrans" cxnId="{3D8FDB02-9E59-4A97-83B9-FC7B62A547B8}">
      <dgm:prSet/>
      <dgm:spPr/>
      <dgm:t>
        <a:bodyPr/>
        <a:lstStyle/>
        <a:p>
          <a:endParaRPr lang="en-US"/>
        </a:p>
      </dgm:t>
    </dgm:pt>
    <dgm:pt modelId="{AA891663-E76A-4955-853A-A92E38012B55}" type="sibTrans" cxnId="{3D8FDB02-9E59-4A97-83B9-FC7B62A547B8}">
      <dgm:prSet/>
      <dgm:spPr/>
      <dgm:t>
        <a:bodyPr/>
        <a:lstStyle/>
        <a:p>
          <a:endParaRPr lang="en-US"/>
        </a:p>
      </dgm:t>
    </dgm:pt>
    <dgm:pt modelId="{62E5B868-C6E7-49D6-86B2-FAD1D396B84D}">
      <dgm:prSet custT="1"/>
      <dgm:spPr/>
      <dgm:t>
        <a:bodyPr/>
        <a:lstStyle/>
        <a:p>
          <a:r>
            <a:rPr lang="en-US" sz="1300" dirty="0"/>
            <a:t>Government is committed to creating an enabling environment for citizens to realize these rights as evidenced in Vision 2030</a:t>
          </a:r>
        </a:p>
      </dgm:t>
    </dgm:pt>
    <dgm:pt modelId="{D6C263EA-332C-49A7-B247-4646F807438F}" type="parTrans" cxnId="{CFEB2B2B-5535-4750-A437-4099EDEB75AF}">
      <dgm:prSet/>
      <dgm:spPr/>
      <dgm:t>
        <a:bodyPr/>
        <a:lstStyle/>
        <a:p>
          <a:endParaRPr lang="en-US"/>
        </a:p>
      </dgm:t>
    </dgm:pt>
    <dgm:pt modelId="{AA931746-0177-458C-9B90-921D16A04047}" type="sibTrans" cxnId="{CFEB2B2B-5535-4750-A437-4099EDEB75AF}">
      <dgm:prSet/>
      <dgm:spPr/>
      <dgm:t>
        <a:bodyPr/>
        <a:lstStyle/>
        <a:p>
          <a:endParaRPr lang="en-US"/>
        </a:p>
      </dgm:t>
    </dgm:pt>
    <dgm:pt modelId="{997646AF-C205-4ED6-851F-BE352E349D2C}">
      <dgm:prSet/>
      <dgm:spPr/>
      <dgm:t>
        <a:bodyPr/>
        <a:lstStyle/>
        <a:p>
          <a:pPr>
            <a:defRPr b="1"/>
          </a:pPr>
          <a:r>
            <a:rPr lang="en-US"/>
            <a:t>2030</a:t>
          </a:r>
        </a:p>
      </dgm:t>
    </dgm:pt>
    <dgm:pt modelId="{FE4F9110-C9A8-41C0-A613-D78D9A01B7F8}" type="parTrans" cxnId="{DB701C4B-0074-4D92-9948-E061F030D08F}">
      <dgm:prSet/>
      <dgm:spPr/>
      <dgm:t>
        <a:bodyPr/>
        <a:lstStyle/>
        <a:p>
          <a:endParaRPr lang="en-US"/>
        </a:p>
      </dgm:t>
    </dgm:pt>
    <dgm:pt modelId="{1858D537-413F-4C7A-B56C-ECF070DC80A0}" type="sibTrans" cxnId="{DB701C4B-0074-4D92-9948-E061F030D08F}">
      <dgm:prSet/>
      <dgm:spPr/>
      <dgm:t>
        <a:bodyPr/>
        <a:lstStyle/>
        <a:p>
          <a:endParaRPr lang="en-US"/>
        </a:p>
      </dgm:t>
    </dgm:pt>
    <dgm:pt modelId="{042007A8-8E8E-48E5-9E7A-0C0E6146D35C}">
      <dgm:prSet custT="1"/>
      <dgm:spPr/>
      <dgm:t>
        <a:bodyPr/>
        <a:lstStyle/>
        <a:p>
          <a:pPr>
            <a:buFont typeface="Arial" panose="020B0604020202020204" pitchFamily="34" charset="0"/>
            <a:buChar char="•"/>
          </a:pPr>
          <a:r>
            <a:rPr lang="en-US" sz="1300" dirty="0"/>
            <a:t>Despite this constitutional rights; malnutrition is a major challenge threatening Kenya’s achievement of Vision 2030 and other targets </a:t>
          </a:r>
        </a:p>
      </dgm:t>
    </dgm:pt>
    <dgm:pt modelId="{5DEFC107-1264-4D80-9737-3827A4DEBBF2}" type="parTrans" cxnId="{3CFC61EA-E0BA-470A-885C-7DC3631D531B}">
      <dgm:prSet/>
      <dgm:spPr/>
      <dgm:t>
        <a:bodyPr/>
        <a:lstStyle/>
        <a:p>
          <a:endParaRPr lang="en-US"/>
        </a:p>
      </dgm:t>
    </dgm:pt>
    <dgm:pt modelId="{8E24BBD9-C3EB-476B-A35E-5FA0EAEF5A74}" type="sibTrans" cxnId="{3CFC61EA-E0BA-470A-885C-7DC3631D531B}">
      <dgm:prSet/>
      <dgm:spPr/>
      <dgm:t>
        <a:bodyPr/>
        <a:lstStyle/>
        <a:p>
          <a:endParaRPr lang="en-US"/>
        </a:p>
      </dgm:t>
    </dgm:pt>
    <dgm:pt modelId="{326D62AB-1E46-45EE-847E-D449A205DFF1}">
      <dgm:prSet custT="1"/>
      <dgm:spPr>
        <a:ln>
          <a:solidFill>
            <a:schemeClr val="accent5">
              <a:lumMod val="40000"/>
              <a:lumOff val="60000"/>
              <a:alpha val="90000"/>
            </a:schemeClr>
          </a:solidFill>
        </a:ln>
      </dgm:spPr>
      <dgm:t>
        <a:bodyPr/>
        <a:lstStyle/>
        <a:p>
          <a:r>
            <a:rPr lang="en-US" sz="1300" dirty="0"/>
            <a:t>Every child the right to basic nutrition (article 53 1c</a:t>
          </a:r>
          <a:r>
            <a:rPr lang="en-US" sz="1400" dirty="0"/>
            <a:t>) </a:t>
          </a:r>
        </a:p>
      </dgm:t>
    </dgm:pt>
    <dgm:pt modelId="{8C92B237-3F79-499A-B520-B9CB20565EE6}" type="sibTrans" cxnId="{968349F6-C9DC-4BBE-8BBA-15F8D0646727}">
      <dgm:prSet/>
      <dgm:spPr/>
      <dgm:t>
        <a:bodyPr/>
        <a:lstStyle/>
        <a:p>
          <a:endParaRPr lang="en-US"/>
        </a:p>
      </dgm:t>
    </dgm:pt>
    <dgm:pt modelId="{303F5FF5-68EB-49D3-A9AC-4CF58C6362BE}" type="parTrans" cxnId="{968349F6-C9DC-4BBE-8BBA-15F8D0646727}">
      <dgm:prSet/>
      <dgm:spPr/>
      <dgm:t>
        <a:bodyPr/>
        <a:lstStyle/>
        <a:p>
          <a:endParaRPr lang="en-US"/>
        </a:p>
      </dgm:t>
    </dgm:pt>
    <dgm:pt modelId="{0DC8A286-6A66-4996-8410-86EBCD9945F7}">
      <dgm:prSet custT="1"/>
      <dgm:spPr>
        <a:ln>
          <a:solidFill>
            <a:schemeClr val="accent5">
              <a:lumMod val="40000"/>
              <a:lumOff val="60000"/>
              <a:alpha val="90000"/>
            </a:schemeClr>
          </a:solidFill>
        </a:ln>
      </dgm:spPr>
      <dgm:t>
        <a:bodyPr/>
        <a:lstStyle/>
        <a:p>
          <a:r>
            <a:rPr lang="en-US" sz="1300" dirty="0"/>
            <a:t>Every person the right to be free from hunger and to have adequate food of acceptable quality  (article 43 1c)</a:t>
          </a:r>
        </a:p>
      </dgm:t>
    </dgm:pt>
    <dgm:pt modelId="{4C2977E2-D0CF-4031-A924-F12392E2D137}" type="sibTrans" cxnId="{6C61FD7A-EF14-41EA-9AE8-001578F68D65}">
      <dgm:prSet/>
      <dgm:spPr/>
      <dgm:t>
        <a:bodyPr/>
        <a:lstStyle/>
        <a:p>
          <a:endParaRPr lang="en-US"/>
        </a:p>
      </dgm:t>
    </dgm:pt>
    <dgm:pt modelId="{6FE38F08-24D9-4F0E-9775-DA8B421C2FA9}" type="parTrans" cxnId="{6C61FD7A-EF14-41EA-9AE8-001578F68D65}">
      <dgm:prSet/>
      <dgm:spPr/>
      <dgm:t>
        <a:bodyPr/>
        <a:lstStyle/>
        <a:p>
          <a:endParaRPr lang="en-US"/>
        </a:p>
      </dgm:t>
    </dgm:pt>
    <dgm:pt modelId="{B7FFE53D-CE42-4E24-A039-18E12C8E729A}">
      <dgm:prSet/>
      <dgm:spPr/>
      <dgm:t>
        <a:bodyPr/>
        <a:lstStyle/>
        <a:p>
          <a:pPr>
            <a:defRPr b="1"/>
          </a:pPr>
          <a:r>
            <a:rPr lang="en-US" dirty="0">
              <a:solidFill>
                <a:schemeClr val="bg1"/>
              </a:solidFill>
            </a:rPr>
            <a:t>2030</a:t>
          </a:r>
        </a:p>
      </dgm:t>
    </dgm:pt>
    <dgm:pt modelId="{1319D9A3-7979-4B9D-8370-0D6F9A332223}" type="sibTrans" cxnId="{DBC4FFC5-5EEA-4033-B63D-CE283A716CC6}">
      <dgm:prSet/>
      <dgm:spPr/>
      <dgm:t>
        <a:bodyPr/>
        <a:lstStyle/>
        <a:p>
          <a:endParaRPr lang="en-US"/>
        </a:p>
      </dgm:t>
    </dgm:pt>
    <dgm:pt modelId="{F68CE623-D906-42BA-8325-6CD85CF754A9}" type="parTrans" cxnId="{DBC4FFC5-5EEA-4033-B63D-CE283A716CC6}">
      <dgm:prSet/>
      <dgm:spPr/>
      <dgm:t>
        <a:bodyPr/>
        <a:lstStyle/>
        <a:p>
          <a:endParaRPr lang="en-US"/>
        </a:p>
      </dgm:t>
    </dgm:pt>
    <dgm:pt modelId="{492E9DC1-387A-4DF8-A0FF-8267E3366FA8}" type="pres">
      <dgm:prSet presAssocID="{73731A21-037B-45F8-BB61-CA79771F906C}" presName="root" presStyleCnt="0">
        <dgm:presLayoutVars>
          <dgm:chMax/>
          <dgm:chPref/>
          <dgm:animLvl val="lvl"/>
        </dgm:presLayoutVars>
      </dgm:prSet>
      <dgm:spPr/>
      <dgm:t>
        <a:bodyPr/>
        <a:lstStyle/>
        <a:p>
          <a:endParaRPr lang="en-US"/>
        </a:p>
      </dgm:t>
    </dgm:pt>
    <dgm:pt modelId="{80401FCB-7A13-40D1-8397-B9544F020566}" type="pres">
      <dgm:prSet presAssocID="{73731A21-037B-45F8-BB61-CA79771F906C}" presName="divider" presStyleLbl="fgAccFollowNode1" presStyleIdx="0" presStyleCnt="1"/>
      <dgm:spPr>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tailEnd type="triangle" w="lg" len="lg"/>
        </a:ln>
        <a:effectLst/>
      </dgm:spPr>
    </dgm:pt>
    <dgm:pt modelId="{25AB2523-9241-4D4E-B9C1-90C9B4515E57}" type="pres">
      <dgm:prSet presAssocID="{73731A21-037B-45F8-BB61-CA79771F906C}" presName="nodes" presStyleCnt="0">
        <dgm:presLayoutVars>
          <dgm:chMax/>
          <dgm:chPref/>
          <dgm:animLvl val="lvl"/>
        </dgm:presLayoutVars>
      </dgm:prSet>
      <dgm:spPr/>
    </dgm:pt>
    <dgm:pt modelId="{885618DD-6931-4E95-BBCC-1750E5A2968A}" type="pres">
      <dgm:prSet presAssocID="{C7E95060-4954-4BA0-84EA-0CD9EA1ABDB0}" presName="composite" presStyleCnt="0"/>
      <dgm:spPr/>
    </dgm:pt>
    <dgm:pt modelId="{2519D85D-E7CF-45E5-BC11-522509EFDB4C}" type="pres">
      <dgm:prSet presAssocID="{C7E95060-4954-4BA0-84EA-0CD9EA1ABDB0}" presName="L1TextContainer" presStyleLbl="revTx" presStyleIdx="0" presStyleCnt="3">
        <dgm:presLayoutVars>
          <dgm:chMax val="1"/>
          <dgm:chPref val="1"/>
          <dgm:bulletEnabled val="1"/>
        </dgm:presLayoutVars>
      </dgm:prSet>
      <dgm:spPr/>
      <dgm:t>
        <a:bodyPr/>
        <a:lstStyle/>
        <a:p>
          <a:endParaRPr lang="en-US"/>
        </a:p>
      </dgm:t>
    </dgm:pt>
    <dgm:pt modelId="{A54A1F00-6E95-4FBF-AA78-A0309D4300E6}" type="pres">
      <dgm:prSet presAssocID="{C7E95060-4954-4BA0-84EA-0CD9EA1ABDB0}" presName="L2TextContainerWrapper" presStyleCnt="0">
        <dgm:presLayoutVars>
          <dgm:chMax val="0"/>
          <dgm:chPref val="0"/>
          <dgm:bulletEnabled val="1"/>
        </dgm:presLayoutVars>
      </dgm:prSet>
      <dgm:spPr/>
    </dgm:pt>
    <dgm:pt modelId="{EC5ED3ED-623D-49C7-BCF3-6A313C09E31C}" type="pres">
      <dgm:prSet presAssocID="{C7E95060-4954-4BA0-84EA-0CD9EA1ABDB0}" presName="L2TextContainer" presStyleLbl="bgAcc1" presStyleIdx="0" presStyleCnt="3" custScaleX="150727" custScaleY="138172" custLinFactNeighborX="3113" custLinFactNeighborY="-21138"/>
      <dgm:spPr/>
      <dgm:t>
        <a:bodyPr/>
        <a:lstStyle/>
        <a:p>
          <a:endParaRPr lang="en-US"/>
        </a:p>
      </dgm:t>
    </dgm:pt>
    <dgm:pt modelId="{3F125FC5-627B-4804-BD84-C1E553C91FBD}" type="pres">
      <dgm:prSet presAssocID="{C7E95060-4954-4BA0-84EA-0CD9EA1ABDB0}" presName="FlexibleEmptyPlaceHolder" presStyleCnt="0"/>
      <dgm:spPr/>
    </dgm:pt>
    <dgm:pt modelId="{8CDD99FD-D193-4EFA-980C-4D22F6968EA3}" type="pres">
      <dgm:prSet presAssocID="{C7E95060-4954-4BA0-84EA-0CD9EA1ABDB0}" presName="ConnectLine" presStyleLbl="sibTrans1D1" presStyleIdx="0" presStyleCnt="3"/>
      <dgm:spPr>
        <a:noFill/>
        <a:ln w="9525" cap="flat" cmpd="sng" algn="ctr">
          <a:solidFill>
            <a:schemeClr val="accent5">
              <a:shade val="90000"/>
              <a:hueOff val="0"/>
              <a:satOff val="0"/>
              <a:lumOff val="0"/>
              <a:alphaOff val="0"/>
            </a:schemeClr>
          </a:solidFill>
          <a:prstDash val="dash"/>
        </a:ln>
        <a:effectLst/>
      </dgm:spPr>
    </dgm:pt>
    <dgm:pt modelId="{92B816E9-2FCD-4497-8711-1DAC23B4A369}" type="pres">
      <dgm:prSet presAssocID="{C7E95060-4954-4BA0-84EA-0CD9EA1ABDB0}" presName="ConnectorPoint" presStyleLbl="alignNode1" presStyleIdx="0" presStyleCnt="3"/>
      <dgm:spPr/>
    </dgm:pt>
    <dgm:pt modelId="{224C4EA7-C5B8-4DA2-ADE2-747EAA9728A9}" type="pres">
      <dgm:prSet presAssocID="{C7E95060-4954-4BA0-84EA-0CD9EA1ABDB0}" presName="EmptyPlaceHolder" presStyleCnt="0"/>
      <dgm:spPr/>
    </dgm:pt>
    <dgm:pt modelId="{D84566C0-B59E-4249-9C7F-7F024DD87599}" type="pres">
      <dgm:prSet presAssocID="{4D96F376-12D2-4635-8648-4CC6027D91B5}" presName="spaceBetweenRectangles" presStyleCnt="0"/>
      <dgm:spPr/>
    </dgm:pt>
    <dgm:pt modelId="{42902F0A-D51D-4FF6-94CA-C22C6CBB06E4}" type="pres">
      <dgm:prSet presAssocID="{B7FFE53D-CE42-4E24-A039-18E12C8E729A}" presName="composite" presStyleCnt="0"/>
      <dgm:spPr/>
    </dgm:pt>
    <dgm:pt modelId="{DC5EF188-24A6-4A51-A720-932558226626}" type="pres">
      <dgm:prSet presAssocID="{B7FFE53D-CE42-4E24-A039-18E12C8E729A}" presName="L1TextContainer" presStyleLbl="revTx" presStyleIdx="1" presStyleCnt="3" custLinFactNeighborX="876">
        <dgm:presLayoutVars>
          <dgm:chMax val="1"/>
          <dgm:chPref val="1"/>
          <dgm:bulletEnabled val="1"/>
        </dgm:presLayoutVars>
      </dgm:prSet>
      <dgm:spPr/>
      <dgm:t>
        <a:bodyPr/>
        <a:lstStyle/>
        <a:p>
          <a:endParaRPr lang="en-US"/>
        </a:p>
      </dgm:t>
    </dgm:pt>
    <dgm:pt modelId="{1A734794-F130-48A4-A46A-91E20D732C18}" type="pres">
      <dgm:prSet presAssocID="{B7FFE53D-CE42-4E24-A039-18E12C8E729A}" presName="L2TextContainerWrapper" presStyleCnt="0">
        <dgm:presLayoutVars>
          <dgm:chMax val="0"/>
          <dgm:chPref val="0"/>
          <dgm:bulletEnabled val="1"/>
        </dgm:presLayoutVars>
      </dgm:prSet>
      <dgm:spPr/>
    </dgm:pt>
    <dgm:pt modelId="{BCE12816-317D-423E-BC50-96FA602CB3FA}" type="pres">
      <dgm:prSet presAssocID="{B7FFE53D-CE42-4E24-A039-18E12C8E729A}" presName="L2TextContainer" presStyleLbl="bgAcc1" presStyleIdx="1" presStyleCnt="3" custScaleX="117047"/>
      <dgm:spPr/>
      <dgm:t>
        <a:bodyPr/>
        <a:lstStyle/>
        <a:p>
          <a:endParaRPr lang="en-US"/>
        </a:p>
      </dgm:t>
    </dgm:pt>
    <dgm:pt modelId="{E53987DC-FCF8-410E-94DA-61CD2E0F253E}" type="pres">
      <dgm:prSet presAssocID="{B7FFE53D-CE42-4E24-A039-18E12C8E729A}" presName="FlexibleEmptyPlaceHolder" presStyleCnt="0"/>
      <dgm:spPr/>
    </dgm:pt>
    <dgm:pt modelId="{50A8183B-F4DE-452B-9A14-5946F6200CBA}" type="pres">
      <dgm:prSet presAssocID="{B7FFE53D-CE42-4E24-A039-18E12C8E729A}" presName="ConnectLine" presStyleLbl="sibTrans1D1" presStyleIdx="1" presStyleCnt="3"/>
      <dgm:spPr>
        <a:noFill/>
        <a:ln w="9525" cap="flat" cmpd="sng" algn="ctr">
          <a:solidFill>
            <a:schemeClr val="accent5">
              <a:shade val="90000"/>
              <a:hueOff val="132914"/>
              <a:satOff val="-3321"/>
              <a:lumOff val="15891"/>
              <a:alphaOff val="0"/>
            </a:schemeClr>
          </a:solidFill>
          <a:prstDash val="dash"/>
        </a:ln>
        <a:effectLst/>
      </dgm:spPr>
    </dgm:pt>
    <dgm:pt modelId="{11EF226D-FDDB-482A-9AE6-312365752AE9}" type="pres">
      <dgm:prSet presAssocID="{B7FFE53D-CE42-4E24-A039-18E12C8E729A}" presName="ConnectorPoint" presStyleLbl="alignNode1" presStyleIdx="1" presStyleCnt="3"/>
      <dgm:spPr/>
    </dgm:pt>
    <dgm:pt modelId="{D30445F5-AE2E-4A57-BCFD-E3D8936BC7A3}" type="pres">
      <dgm:prSet presAssocID="{B7FFE53D-CE42-4E24-A039-18E12C8E729A}" presName="EmptyPlaceHolder" presStyleCnt="0"/>
      <dgm:spPr/>
    </dgm:pt>
    <dgm:pt modelId="{305FEB6B-BDBA-42DF-8B92-3526D524830E}" type="pres">
      <dgm:prSet presAssocID="{1319D9A3-7979-4B9D-8370-0D6F9A332223}" presName="spaceBetweenRectangles" presStyleCnt="0"/>
      <dgm:spPr/>
    </dgm:pt>
    <dgm:pt modelId="{F40BFE95-A0FC-4CAD-B500-5E271146A9AC}" type="pres">
      <dgm:prSet presAssocID="{997646AF-C205-4ED6-851F-BE352E349D2C}" presName="composite" presStyleCnt="0"/>
      <dgm:spPr/>
    </dgm:pt>
    <dgm:pt modelId="{F9691E45-ADBC-488B-B603-6F29853C390F}" type="pres">
      <dgm:prSet presAssocID="{997646AF-C205-4ED6-851F-BE352E349D2C}" presName="L1TextContainer" presStyleLbl="revTx" presStyleIdx="2" presStyleCnt="3">
        <dgm:presLayoutVars>
          <dgm:chMax val="1"/>
          <dgm:chPref val="1"/>
          <dgm:bulletEnabled val="1"/>
        </dgm:presLayoutVars>
      </dgm:prSet>
      <dgm:spPr/>
      <dgm:t>
        <a:bodyPr/>
        <a:lstStyle/>
        <a:p>
          <a:endParaRPr lang="en-US"/>
        </a:p>
      </dgm:t>
    </dgm:pt>
    <dgm:pt modelId="{32B66395-921A-447A-8BE4-25C2A3EE2EF4}" type="pres">
      <dgm:prSet presAssocID="{997646AF-C205-4ED6-851F-BE352E349D2C}" presName="L2TextContainerWrapper" presStyleCnt="0">
        <dgm:presLayoutVars>
          <dgm:chMax val="0"/>
          <dgm:chPref val="0"/>
          <dgm:bulletEnabled val="1"/>
        </dgm:presLayoutVars>
      </dgm:prSet>
      <dgm:spPr/>
    </dgm:pt>
    <dgm:pt modelId="{72CDFB10-4FF7-4988-BD68-EB7DCBE2A603}" type="pres">
      <dgm:prSet presAssocID="{997646AF-C205-4ED6-851F-BE352E349D2C}" presName="L2TextContainer" presStyleLbl="bgAcc1" presStyleIdx="2" presStyleCnt="3" custScaleX="111703" custLinFactNeighborX="-6416"/>
      <dgm:spPr/>
      <dgm:t>
        <a:bodyPr/>
        <a:lstStyle/>
        <a:p>
          <a:endParaRPr lang="en-US"/>
        </a:p>
      </dgm:t>
    </dgm:pt>
    <dgm:pt modelId="{303415F5-299C-4E9D-A537-AB02E454ED90}" type="pres">
      <dgm:prSet presAssocID="{997646AF-C205-4ED6-851F-BE352E349D2C}" presName="FlexibleEmptyPlaceHolder" presStyleCnt="0"/>
      <dgm:spPr/>
    </dgm:pt>
    <dgm:pt modelId="{574E8442-E880-41E0-B978-E3CCE5C3537C}" type="pres">
      <dgm:prSet presAssocID="{997646AF-C205-4ED6-851F-BE352E349D2C}" presName="ConnectLine" presStyleLbl="sibTrans1D1" presStyleIdx="2" presStyleCnt="3"/>
      <dgm:spPr>
        <a:noFill/>
        <a:ln w="9525" cap="flat" cmpd="sng" algn="ctr">
          <a:solidFill>
            <a:schemeClr val="accent5">
              <a:shade val="90000"/>
              <a:hueOff val="265828"/>
              <a:satOff val="-6642"/>
              <a:lumOff val="31782"/>
              <a:alphaOff val="0"/>
            </a:schemeClr>
          </a:solidFill>
          <a:prstDash val="dash"/>
        </a:ln>
        <a:effectLst/>
      </dgm:spPr>
    </dgm:pt>
    <dgm:pt modelId="{B96AAC1C-7535-4A04-89EB-FAD1595F1C24}" type="pres">
      <dgm:prSet presAssocID="{997646AF-C205-4ED6-851F-BE352E349D2C}" presName="ConnectorPoint" presStyleLbl="alignNode1" presStyleIdx="2" presStyleCnt="3"/>
      <dgm:spPr/>
    </dgm:pt>
    <dgm:pt modelId="{BB829759-6FE2-4A9A-B542-35E696B91033}" type="pres">
      <dgm:prSet presAssocID="{997646AF-C205-4ED6-851F-BE352E349D2C}" presName="EmptyPlaceHolder" presStyleCnt="0"/>
      <dgm:spPr/>
    </dgm:pt>
  </dgm:ptLst>
  <dgm:cxnLst>
    <dgm:cxn modelId="{9149133A-77E3-4AB6-A3C9-0806716102F9}" type="presOf" srcId="{B7FFE53D-CE42-4E24-A039-18E12C8E729A}" destId="{DC5EF188-24A6-4A51-A720-932558226626}" srcOrd="0" destOrd="0" presId="urn:microsoft.com/office/officeart/2016/7/layout/BasicTimeline"/>
    <dgm:cxn modelId="{6C61FD7A-EF14-41EA-9AE8-001578F68D65}" srcId="{4C189B26-815B-4706-A905-0696877E19F7}" destId="{0DC8A286-6A66-4996-8410-86EBCD9945F7}" srcOrd="0" destOrd="0" parTransId="{6FE38F08-24D9-4F0E-9775-DA8B421C2FA9}" sibTransId="{4C2977E2-D0CF-4031-A924-F12392E2D137}"/>
    <dgm:cxn modelId="{0F05EB5A-CE28-4C04-BA05-4C90633B550C}" type="presOf" srcId="{042007A8-8E8E-48E5-9E7A-0C0E6146D35C}" destId="{72CDFB10-4FF7-4988-BD68-EB7DCBE2A603}" srcOrd="0" destOrd="0" presId="urn:microsoft.com/office/officeart/2016/7/layout/BasicTimeline"/>
    <dgm:cxn modelId="{3AD884AF-9B66-4C38-BEA9-1C0E5363C6F5}" srcId="{73731A21-037B-45F8-BB61-CA79771F906C}" destId="{C7E95060-4954-4BA0-84EA-0CD9EA1ABDB0}" srcOrd="0" destOrd="0" parTransId="{55D22D27-EA00-4E01-AB04-876DEB397C81}" sibTransId="{4D96F376-12D2-4635-8648-4CC6027D91B5}"/>
    <dgm:cxn modelId="{968349F6-C9DC-4BBE-8BBA-15F8D0646727}" srcId="{4C189B26-815B-4706-A905-0696877E19F7}" destId="{326D62AB-1E46-45EE-847E-D449A205DFF1}" srcOrd="1" destOrd="0" parTransId="{303F5FF5-68EB-49D3-A9AC-4CF58C6362BE}" sibTransId="{8C92B237-3F79-499A-B520-B9CB20565EE6}"/>
    <dgm:cxn modelId="{2B1C23D2-50D7-4096-B0EA-52B261430BD9}" type="presOf" srcId="{326D62AB-1E46-45EE-847E-D449A205DFF1}" destId="{EC5ED3ED-623D-49C7-BCF3-6A313C09E31C}" srcOrd="0" destOrd="2" presId="urn:microsoft.com/office/officeart/2016/7/layout/BasicTimeline"/>
    <dgm:cxn modelId="{3D8FDB02-9E59-4A97-83B9-FC7B62A547B8}" srcId="{C7E95060-4954-4BA0-84EA-0CD9EA1ABDB0}" destId="{4C189B26-815B-4706-A905-0696877E19F7}" srcOrd="0" destOrd="0" parTransId="{9E6E20D8-2006-44F3-9DFE-AF8EF24BEB0D}" sibTransId="{AA891663-E76A-4955-853A-A92E38012B55}"/>
    <dgm:cxn modelId="{55309C8D-B861-46C1-BD2E-3515F8BB8738}" type="presOf" srcId="{997646AF-C205-4ED6-851F-BE352E349D2C}" destId="{F9691E45-ADBC-488B-B603-6F29853C390F}" srcOrd="0" destOrd="0" presId="urn:microsoft.com/office/officeart/2016/7/layout/BasicTimeline"/>
    <dgm:cxn modelId="{CFEB2B2B-5535-4750-A437-4099EDEB75AF}" srcId="{B7FFE53D-CE42-4E24-A039-18E12C8E729A}" destId="{62E5B868-C6E7-49D6-86B2-FAD1D396B84D}" srcOrd="0" destOrd="0" parTransId="{D6C263EA-332C-49A7-B247-4646F807438F}" sibTransId="{AA931746-0177-458C-9B90-921D16A04047}"/>
    <dgm:cxn modelId="{151C7306-7B2E-4FE1-B897-D3F2C4923D40}" type="presOf" srcId="{62E5B868-C6E7-49D6-86B2-FAD1D396B84D}" destId="{BCE12816-317D-423E-BC50-96FA602CB3FA}" srcOrd="0" destOrd="0" presId="urn:microsoft.com/office/officeart/2016/7/layout/BasicTimeline"/>
    <dgm:cxn modelId="{DB701C4B-0074-4D92-9948-E061F030D08F}" srcId="{73731A21-037B-45F8-BB61-CA79771F906C}" destId="{997646AF-C205-4ED6-851F-BE352E349D2C}" srcOrd="2" destOrd="0" parTransId="{FE4F9110-C9A8-41C0-A613-D78D9A01B7F8}" sibTransId="{1858D537-413F-4C7A-B56C-ECF070DC80A0}"/>
    <dgm:cxn modelId="{6BA905CD-9CFD-4711-AC66-EEB7F458B6F8}" type="presOf" srcId="{4C189B26-815B-4706-A905-0696877E19F7}" destId="{EC5ED3ED-623D-49C7-BCF3-6A313C09E31C}" srcOrd="0" destOrd="0" presId="urn:microsoft.com/office/officeart/2016/7/layout/BasicTimeline"/>
    <dgm:cxn modelId="{7526384A-DC50-46D6-AC75-0DE39FC6F7F5}" type="presOf" srcId="{C7E95060-4954-4BA0-84EA-0CD9EA1ABDB0}" destId="{2519D85D-E7CF-45E5-BC11-522509EFDB4C}" srcOrd="0" destOrd="0" presId="urn:microsoft.com/office/officeart/2016/7/layout/BasicTimeline"/>
    <dgm:cxn modelId="{DBC4FFC5-5EEA-4033-B63D-CE283A716CC6}" srcId="{73731A21-037B-45F8-BB61-CA79771F906C}" destId="{B7FFE53D-CE42-4E24-A039-18E12C8E729A}" srcOrd="1" destOrd="0" parTransId="{F68CE623-D906-42BA-8325-6CD85CF754A9}" sibTransId="{1319D9A3-7979-4B9D-8370-0D6F9A332223}"/>
    <dgm:cxn modelId="{419DAC6C-0689-472B-A3E9-FA6FBBD77EB1}" type="presOf" srcId="{73731A21-037B-45F8-BB61-CA79771F906C}" destId="{492E9DC1-387A-4DF8-A0FF-8267E3366FA8}" srcOrd="0" destOrd="0" presId="urn:microsoft.com/office/officeart/2016/7/layout/BasicTimeline"/>
    <dgm:cxn modelId="{9FA1B339-3BC5-437A-BEC6-4AEBB8A894BA}" type="presOf" srcId="{0DC8A286-6A66-4996-8410-86EBCD9945F7}" destId="{EC5ED3ED-623D-49C7-BCF3-6A313C09E31C}" srcOrd="0" destOrd="1" presId="urn:microsoft.com/office/officeart/2016/7/layout/BasicTimeline"/>
    <dgm:cxn modelId="{3CFC61EA-E0BA-470A-885C-7DC3631D531B}" srcId="{997646AF-C205-4ED6-851F-BE352E349D2C}" destId="{042007A8-8E8E-48E5-9E7A-0C0E6146D35C}" srcOrd="0" destOrd="0" parTransId="{5DEFC107-1264-4D80-9737-3827A4DEBBF2}" sibTransId="{8E24BBD9-C3EB-476B-A35E-5FA0EAEF5A74}"/>
    <dgm:cxn modelId="{459256B5-6199-402F-9FBC-98CE40931F8A}" type="presParOf" srcId="{492E9DC1-387A-4DF8-A0FF-8267E3366FA8}" destId="{80401FCB-7A13-40D1-8397-B9544F020566}" srcOrd="0" destOrd="0" presId="urn:microsoft.com/office/officeart/2016/7/layout/BasicTimeline"/>
    <dgm:cxn modelId="{D957E165-6ABC-45D7-B08D-BAA4589F06F9}" type="presParOf" srcId="{492E9DC1-387A-4DF8-A0FF-8267E3366FA8}" destId="{25AB2523-9241-4D4E-B9C1-90C9B4515E57}" srcOrd="1" destOrd="0" presId="urn:microsoft.com/office/officeart/2016/7/layout/BasicTimeline"/>
    <dgm:cxn modelId="{AB945E86-B822-4108-A6B4-18277927D0D0}" type="presParOf" srcId="{25AB2523-9241-4D4E-B9C1-90C9B4515E57}" destId="{885618DD-6931-4E95-BBCC-1750E5A2968A}" srcOrd="0" destOrd="0" presId="urn:microsoft.com/office/officeart/2016/7/layout/BasicTimeline"/>
    <dgm:cxn modelId="{C226FB9D-C6E4-44B6-83F7-5EF3D3810A9A}" type="presParOf" srcId="{885618DD-6931-4E95-BBCC-1750E5A2968A}" destId="{2519D85D-E7CF-45E5-BC11-522509EFDB4C}" srcOrd="0" destOrd="0" presId="urn:microsoft.com/office/officeart/2016/7/layout/BasicTimeline"/>
    <dgm:cxn modelId="{9A622918-2846-4269-8B11-75357E8E693B}" type="presParOf" srcId="{885618DD-6931-4E95-BBCC-1750E5A2968A}" destId="{A54A1F00-6E95-4FBF-AA78-A0309D4300E6}" srcOrd="1" destOrd="0" presId="urn:microsoft.com/office/officeart/2016/7/layout/BasicTimeline"/>
    <dgm:cxn modelId="{006FD2D5-0E78-4A3D-9A08-D4EE4375068A}" type="presParOf" srcId="{A54A1F00-6E95-4FBF-AA78-A0309D4300E6}" destId="{EC5ED3ED-623D-49C7-BCF3-6A313C09E31C}" srcOrd="0" destOrd="0" presId="urn:microsoft.com/office/officeart/2016/7/layout/BasicTimeline"/>
    <dgm:cxn modelId="{389E626F-898B-4F47-90D0-2A92F16960DA}" type="presParOf" srcId="{A54A1F00-6E95-4FBF-AA78-A0309D4300E6}" destId="{3F125FC5-627B-4804-BD84-C1E553C91FBD}" srcOrd="1" destOrd="0" presId="urn:microsoft.com/office/officeart/2016/7/layout/BasicTimeline"/>
    <dgm:cxn modelId="{801B5A53-D06F-403F-BAF4-1B248CAF5F65}" type="presParOf" srcId="{885618DD-6931-4E95-BBCC-1750E5A2968A}" destId="{8CDD99FD-D193-4EFA-980C-4D22F6968EA3}" srcOrd="2" destOrd="0" presId="urn:microsoft.com/office/officeart/2016/7/layout/BasicTimeline"/>
    <dgm:cxn modelId="{15ABEB6A-B558-4C07-B1E6-2450B81A11DC}" type="presParOf" srcId="{885618DD-6931-4E95-BBCC-1750E5A2968A}" destId="{92B816E9-2FCD-4497-8711-1DAC23B4A369}" srcOrd="3" destOrd="0" presId="urn:microsoft.com/office/officeart/2016/7/layout/BasicTimeline"/>
    <dgm:cxn modelId="{DC721BCD-F322-448A-B3F9-9AAAE946DE9B}" type="presParOf" srcId="{885618DD-6931-4E95-BBCC-1750E5A2968A}" destId="{224C4EA7-C5B8-4DA2-ADE2-747EAA9728A9}" srcOrd="4" destOrd="0" presId="urn:microsoft.com/office/officeart/2016/7/layout/BasicTimeline"/>
    <dgm:cxn modelId="{68354BF0-BD89-4C19-8BD3-EDD1F971C624}" type="presParOf" srcId="{25AB2523-9241-4D4E-B9C1-90C9B4515E57}" destId="{D84566C0-B59E-4249-9C7F-7F024DD87599}" srcOrd="1" destOrd="0" presId="urn:microsoft.com/office/officeart/2016/7/layout/BasicTimeline"/>
    <dgm:cxn modelId="{383593D3-F372-47F8-AF5C-24B9176E461A}" type="presParOf" srcId="{25AB2523-9241-4D4E-B9C1-90C9B4515E57}" destId="{42902F0A-D51D-4FF6-94CA-C22C6CBB06E4}" srcOrd="2" destOrd="0" presId="urn:microsoft.com/office/officeart/2016/7/layout/BasicTimeline"/>
    <dgm:cxn modelId="{247AB74B-ACD9-4ADA-9737-A0B06D37AC38}" type="presParOf" srcId="{42902F0A-D51D-4FF6-94CA-C22C6CBB06E4}" destId="{DC5EF188-24A6-4A51-A720-932558226626}" srcOrd="0" destOrd="0" presId="urn:microsoft.com/office/officeart/2016/7/layout/BasicTimeline"/>
    <dgm:cxn modelId="{4840004D-7DBB-4AD8-B3F7-F52344C33C50}" type="presParOf" srcId="{42902F0A-D51D-4FF6-94CA-C22C6CBB06E4}" destId="{1A734794-F130-48A4-A46A-91E20D732C18}" srcOrd="1" destOrd="0" presId="urn:microsoft.com/office/officeart/2016/7/layout/BasicTimeline"/>
    <dgm:cxn modelId="{C49939D1-EE94-4DB4-B5C9-0EF043E023BC}" type="presParOf" srcId="{1A734794-F130-48A4-A46A-91E20D732C18}" destId="{BCE12816-317D-423E-BC50-96FA602CB3FA}" srcOrd="0" destOrd="0" presId="urn:microsoft.com/office/officeart/2016/7/layout/BasicTimeline"/>
    <dgm:cxn modelId="{31116B82-415E-408C-9C56-D781B2939F22}" type="presParOf" srcId="{1A734794-F130-48A4-A46A-91E20D732C18}" destId="{E53987DC-FCF8-410E-94DA-61CD2E0F253E}" srcOrd="1" destOrd="0" presId="urn:microsoft.com/office/officeart/2016/7/layout/BasicTimeline"/>
    <dgm:cxn modelId="{8FBB56C7-5CE5-4650-91A0-0E18C8E07DBC}" type="presParOf" srcId="{42902F0A-D51D-4FF6-94CA-C22C6CBB06E4}" destId="{50A8183B-F4DE-452B-9A14-5946F6200CBA}" srcOrd="2" destOrd="0" presId="urn:microsoft.com/office/officeart/2016/7/layout/BasicTimeline"/>
    <dgm:cxn modelId="{2AAE9CF9-0111-4B2A-9DE7-D7796787FC8C}" type="presParOf" srcId="{42902F0A-D51D-4FF6-94CA-C22C6CBB06E4}" destId="{11EF226D-FDDB-482A-9AE6-312365752AE9}" srcOrd="3" destOrd="0" presId="urn:microsoft.com/office/officeart/2016/7/layout/BasicTimeline"/>
    <dgm:cxn modelId="{5CC95737-1887-4CC8-B249-3231E81A00DD}" type="presParOf" srcId="{42902F0A-D51D-4FF6-94CA-C22C6CBB06E4}" destId="{D30445F5-AE2E-4A57-BCFD-E3D8936BC7A3}" srcOrd="4" destOrd="0" presId="urn:microsoft.com/office/officeart/2016/7/layout/BasicTimeline"/>
    <dgm:cxn modelId="{00D93810-B4D9-4236-AF7C-6C23BBA694F0}" type="presParOf" srcId="{25AB2523-9241-4D4E-B9C1-90C9B4515E57}" destId="{305FEB6B-BDBA-42DF-8B92-3526D524830E}" srcOrd="3" destOrd="0" presId="urn:microsoft.com/office/officeart/2016/7/layout/BasicTimeline"/>
    <dgm:cxn modelId="{FEB863FE-B3A8-49D8-B23A-690F6179C286}" type="presParOf" srcId="{25AB2523-9241-4D4E-B9C1-90C9B4515E57}" destId="{F40BFE95-A0FC-4CAD-B500-5E271146A9AC}" srcOrd="4" destOrd="0" presId="urn:microsoft.com/office/officeart/2016/7/layout/BasicTimeline"/>
    <dgm:cxn modelId="{7FBB844F-74FF-472F-852F-5F7554D6A99B}" type="presParOf" srcId="{F40BFE95-A0FC-4CAD-B500-5E271146A9AC}" destId="{F9691E45-ADBC-488B-B603-6F29853C390F}" srcOrd="0" destOrd="0" presId="urn:microsoft.com/office/officeart/2016/7/layout/BasicTimeline"/>
    <dgm:cxn modelId="{ECAB2374-06B6-4056-B64E-116B707B88C0}" type="presParOf" srcId="{F40BFE95-A0FC-4CAD-B500-5E271146A9AC}" destId="{32B66395-921A-447A-8BE4-25C2A3EE2EF4}" srcOrd="1" destOrd="0" presId="urn:microsoft.com/office/officeart/2016/7/layout/BasicTimeline"/>
    <dgm:cxn modelId="{85C71886-B0A5-48A2-95F0-025C16B58FCF}" type="presParOf" srcId="{32B66395-921A-447A-8BE4-25C2A3EE2EF4}" destId="{72CDFB10-4FF7-4988-BD68-EB7DCBE2A603}" srcOrd="0" destOrd="0" presId="urn:microsoft.com/office/officeart/2016/7/layout/BasicTimeline"/>
    <dgm:cxn modelId="{A439FC41-1EB3-4063-BBB0-56D065B39824}" type="presParOf" srcId="{32B66395-921A-447A-8BE4-25C2A3EE2EF4}" destId="{303415F5-299C-4E9D-A537-AB02E454ED90}" srcOrd="1" destOrd="0" presId="urn:microsoft.com/office/officeart/2016/7/layout/BasicTimeline"/>
    <dgm:cxn modelId="{E94A3E47-B75C-4E51-9555-FD29424538BB}" type="presParOf" srcId="{F40BFE95-A0FC-4CAD-B500-5E271146A9AC}" destId="{574E8442-E880-41E0-B978-E3CCE5C3537C}" srcOrd="2" destOrd="0" presId="urn:microsoft.com/office/officeart/2016/7/layout/BasicTimeline"/>
    <dgm:cxn modelId="{FA59D9C0-99F2-4198-A1AC-1CD7B5698159}" type="presParOf" srcId="{F40BFE95-A0FC-4CAD-B500-5E271146A9AC}" destId="{B96AAC1C-7535-4A04-89EB-FAD1595F1C24}" srcOrd="3" destOrd="0" presId="urn:microsoft.com/office/officeart/2016/7/layout/BasicTimeline"/>
    <dgm:cxn modelId="{2A6FEFC0-23A2-4788-8E74-68C3D5632F38}" type="presParOf" srcId="{F40BFE95-A0FC-4CAD-B500-5E271146A9AC}" destId="{BB829759-6FE2-4A9A-B542-35E696B91033}" srcOrd="4" destOrd="0" presId="urn:microsoft.com/office/officeart/2016/7/layout/BasicTimeline"/>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401FCB-7A13-40D1-8397-B9544F020566}">
      <dsp:nvSpPr>
        <dsp:cNvPr id="0" name=""/>
        <dsp:cNvSpPr/>
      </dsp:nvSpPr>
      <dsp:spPr>
        <a:xfrm>
          <a:off x="0" y="1576196"/>
          <a:ext cx="7512727" cy="0"/>
        </a:xfrm>
        <a:prstGeom prst="line">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2519D85D-E7CF-45E5-BC11-522509EFDB4C}">
      <dsp:nvSpPr>
        <dsp:cNvPr id="0" name=""/>
        <dsp:cNvSpPr/>
      </dsp:nvSpPr>
      <dsp:spPr>
        <a:xfrm>
          <a:off x="806597" y="1786093"/>
          <a:ext cx="2230542" cy="356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889000">
            <a:lnSpc>
              <a:spcPct val="90000"/>
            </a:lnSpc>
            <a:spcBef>
              <a:spcPct val="0"/>
            </a:spcBef>
            <a:spcAft>
              <a:spcPct val="35000"/>
            </a:spcAft>
            <a:defRPr b="1"/>
          </a:pPr>
          <a:r>
            <a:rPr lang="en-US" sz="2000" kern="1200" dirty="0"/>
            <a:t>2010</a:t>
          </a:r>
        </a:p>
      </dsp:txBody>
      <dsp:txXfrm>
        <a:off x="806597" y="1786093"/>
        <a:ext cx="2230542" cy="356220"/>
      </dsp:txXfrm>
    </dsp:sp>
    <dsp:sp modelId="{EC5ED3ED-623D-49C7-BCF3-6A313C09E31C}">
      <dsp:nvSpPr>
        <dsp:cNvPr id="0" name=""/>
        <dsp:cNvSpPr/>
      </dsp:nvSpPr>
      <dsp:spPr>
        <a:xfrm>
          <a:off x="90529" y="-93258"/>
          <a:ext cx="3820489" cy="1350274"/>
        </a:xfrm>
        <a:prstGeom prst="roundRect">
          <a:avLst/>
        </a:prstGeom>
        <a:solidFill>
          <a:schemeClr val="lt1">
            <a:alpha val="90000"/>
            <a:hueOff val="0"/>
            <a:satOff val="0"/>
            <a:lumOff val="0"/>
            <a:alphaOff val="0"/>
          </a:schemeClr>
        </a:solidFill>
        <a:ln w="25400" cap="flat" cmpd="sng" algn="ctr">
          <a:solidFill>
            <a:schemeClr val="accent5">
              <a:lumMod val="40000"/>
              <a:lumOff val="6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5570" tIns="115570" rIns="115570" bIns="115570" numCol="1" spcCol="1270" anchor="ctr" anchorCtr="0">
          <a:noAutofit/>
        </a:bodyPr>
        <a:lstStyle/>
        <a:p>
          <a:pPr lvl="0" algn="l" defTabSz="577850">
            <a:lnSpc>
              <a:spcPct val="90000"/>
            </a:lnSpc>
            <a:spcBef>
              <a:spcPct val="0"/>
            </a:spcBef>
            <a:spcAft>
              <a:spcPct val="35000"/>
            </a:spcAft>
          </a:pPr>
          <a:r>
            <a:rPr lang="en-US" sz="1300" kern="1200" dirty="0"/>
            <a:t>The Constitution of Kenya (2010) guarantees:</a:t>
          </a:r>
        </a:p>
        <a:p>
          <a:pPr marL="114300" lvl="1" indent="-114300" algn="l" defTabSz="577850">
            <a:lnSpc>
              <a:spcPct val="90000"/>
            </a:lnSpc>
            <a:spcBef>
              <a:spcPct val="0"/>
            </a:spcBef>
            <a:spcAft>
              <a:spcPct val="15000"/>
            </a:spcAft>
            <a:buChar char="••"/>
          </a:pPr>
          <a:r>
            <a:rPr lang="en-US" sz="1300" kern="1200" dirty="0"/>
            <a:t>Every person the right to be free from hunger and to have adequate food of acceptable quality  (article 43 1c)</a:t>
          </a:r>
        </a:p>
        <a:p>
          <a:pPr marL="114300" lvl="1" indent="-114300" algn="l" defTabSz="577850">
            <a:lnSpc>
              <a:spcPct val="90000"/>
            </a:lnSpc>
            <a:spcBef>
              <a:spcPct val="0"/>
            </a:spcBef>
            <a:spcAft>
              <a:spcPct val="15000"/>
            </a:spcAft>
            <a:buChar char="••"/>
          </a:pPr>
          <a:r>
            <a:rPr lang="en-US" sz="1300" kern="1200" dirty="0"/>
            <a:t>Every child the right to basic nutrition (article 53 1c</a:t>
          </a:r>
          <a:r>
            <a:rPr lang="en-US" sz="1400" kern="1200" dirty="0"/>
            <a:t>) </a:t>
          </a:r>
        </a:p>
      </dsp:txBody>
      <dsp:txXfrm>
        <a:off x="156444" y="-27343"/>
        <a:ext cx="3688659" cy="1218444"/>
      </dsp:txXfrm>
    </dsp:sp>
    <dsp:sp modelId="{8CDD99FD-D193-4EFA-980C-4D22F6968EA3}">
      <dsp:nvSpPr>
        <dsp:cNvPr id="0" name=""/>
        <dsp:cNvSpPr/>
      </dsp:nvSpPr>
      <dsp:spPr>
        <a:xfrm>
          <a:off x="1921868" y="1070500"/>
          <a:ext cx="0" cy="598954"/>
        </a:xfrm>
        <a:prstGeom prst="line">
          <a:avLst/>
        </a:prstGeom>
        <a:noFill/>
        <a:ln w="9525" cap="flat" cmpd="sng" algn="ctr">
          <a:solidFill>
            <a:schemeClr val="accent5">
              <a:shade val="90000"/>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DC5EF188-24A6-4A51-A720-932558226626}">
      <dsp:nvSpPr>
        <dsp:cNvPr id="0" name=""/>
        <dsp:cNvSpPr/>
      </dsp:nvSpPr>
      <dsp:spPr>
        <a:xfrm>
          <a:off x="3155203" y="1103337"/>
          <a:ext cx="2230542" cy="356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lvl="0" algn="ctr" defTabSz="889000">
            <a:lnSpc>
              <a:spcPct val="90000"/>
            </a:lnSpc>
            <a:spcBef>
              <a:spcPct val="0"/>
            </a:spcBef>
            <a:spcAft>
              <a:spcPct val="35000"/>
            </a:spcAft>
            <a:defRPr b="1"/>
          </a:pPr>
          <a:r>
            <a:rPr lang="en-US" sz="2000" kern="1200" dirty="0">
              <a:solidFill>
                <a:schemeClr val="bg1"/>
              </a:solidFill>
            </a:rPr>
            <a:t>2030</a:t>
          </a:r>
        </a:p>
      </dsp:txBody>
      <dsp:txXfrm>
        <a:off x="3155203" y="1103337"/>
        <a:ext cx="2230542" cy="356220"/>
      </dsp:txXfrm>
    </dsp:sp>
    <dsp:sp modelId="{92B816E9-2FCD-4497-8711-1DAC23B4A369}">
      <dsp:nvSpPr>
        <dsp:cNvPr id="0" name=""/>
        <dsp:cNvSpPr/>
      </dsp:nvSpPr>
      <dsp:spPr>
        <a:xfrm>
          <a:off x="1898225" y="1645811"/>
          <a:ext cx="47285" cy="47285"/>
        </a:xfrm>
        <a:prstGeom prst="ellipse">
          <a:avLst/>
        </a:prstGeom>
        <a:solidFill>
          <a:schemeClr val="accent5">
            <a:alpha val="90000"/>
            <a:hueOff val="0"/>
            <a:satOff val="0"/>
            <a:lumOff val="0"/>
            <a:alphaOff val="0"/>
          </a:schemeClr>
        </a:solidFill>
        <a:ln w="25400" cap="flat"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E12816-317D-423E-BC50-96FA602CB3FA}">
      <dsp:nvSpPr>
        <dsp:cNvPr id="0" name=""/>
        <dsp:cNvSpPr/>
      </dsp:nvSpPr>
      <dsp:spPr>
        <a:xfrm>
          <a:off x="2767535" y="2175151"/>
          <a:ext cx="2966799" cy="947628"/>
        </a:xfrm>
        <a:prstGeom prst="roundRect">
          <a:avLst/>
        </a:prstGeom>
        <a:solidFill>
          <a:schemeClr val="lt1">
            <a:alpha val="90000"/>
            <a:hueOff val="0"/>
            <a:satOff val="0"/>
            <a:lumOff val="0"/>
            <a:alphaOff val="0"/>
          </a:schemeClr>
        </a:solidFill>
        <a:ln w="25400" cap="flat" cmpd="sng" algn="ctr">
          <a:solidFill>
            <a:schemeClr val="accent5">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5570" tIns="115570" rIns="115570" bIns="115570" numCol="1" spcCol="1270" anchor="ctr" anchorCtr="0">
          <a:noAutofit/>
        </a:bodyPr>
        <a:lstStyle/>
        <a:p>
          <a:pPr lvl="0" algn="l" defTabSz="577850">
            <a:lnSpc>
              <a:spcPct val="90000"/>
            </a:lnSpc>
            <a:spcBef>
              <a:spcPct val="0"/>
            </a:spcBef>
            <a:spcAft>
              <a:spcPct val="35000"/>
            </a:spcAft>
          </a:pPr>
          <a:r>
            <a:rPr lang="en-US" sz="1300" kern="1200" dirty="0"/>
            <a:t>Government is committed to creating an enabling environment for citizens to realize these rights as evidenced in Vision 2030</a:t>
          </a:r>
        </a:p>
      </dsp:txBody>
      <dsp:txXfrm>
        <a:off x="2813794" y="2221410"/>
        <a:ext cx="2874281" cy="855110"/>
      </dsp:txXfrm>
    </dsp:sp>
    <dsp:sp modelId="{50A8183B-F4DE-452B-9A14-5946F6200CBA}">
      <dsp:nvSpPr>
        <dsp:cNvPr id="0" name=""/>
        <dsp:cNvSpPr/>
      </dsp:nvSpPr>
      <dsp:spPr>
        <a:xfrm>
          <a:off x="4250935" y="1576196"/>
          <a:ext cx="0" cy="598954"/>
        </a:xfrm>
        <a:prstGeom prst="line">
          <a:avLst/>
        </a:prstGeom>
        <a:noFill/>
        <a:ln w="9525" cap="flat" cmpd="sng" algn="ctr">
          <a:solidFill>
            <a:schemeClr val="accent5">
              <a:shade val="90000"/>
              <a:hueOff val="132914"/>
              <a:satOff val="-3321"/>
              <a:lumOff val="15891"/>
              <a:alphaOff val="0"/>
            </a:schemeClr>
          </a:solidFill>
          <a:prstDash val="dash"/>
        </a:ln>
        <a:effectLst/>
      </dsp:spPr>
      <dsp:style>
        <a:lnRef idx="1">
          <a:scrgbClr r="0" g="0" b="0"/>
        </a:lnRef>
        <a:fillRef idx="0">
          <a:scrgbClr r="0" g="0" b="0"/>
        </a:fillRef>
        <a:effectRef idx="0">
          <a:scrgbClr r="0" g="0" b="0"/>
        </a:effectRef>
        <a:fontRef idx="minor"/>
      </dsp:style>
    </dsp:sp>
    <dsp:sp modelId="{F9691E45-ADBC-488B-B603-6F29853C390F}">
      <dsp:nvSpPr>
        <dsp:cNvPr id="0" name=""/>
        <dsp:cNvSpPr/>
      </dsp:nvSpPr>
      <dsp:spPr>
        <a:xfrm>
          <a:off x="4970159" y="1692835"/>
          <a:ext cx="2230542" cy="356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889000">
            <a:lnSpc>
              <a:spcPct val="90000"/>
            </a:lnSpc>
            <a:spcBef>
              <a:spcPct val="0"/>
            </a:spcBef>
            <a:spcAft>
              <a:spcPct val="35000"/>
            </a:spcAft>
            <a:defRPr b="1"/>
          </a:pPr>
          <a:r>
            <a:rPr lang="en-US" sz="2000" kern="1200"/>
            <a:t>2030</a:t>
          </a:r>
        </a:p>
      </dsp:txBody>
      <dsp:txXfrm>
        <a:off x="4970159" y="1692835"/>
        <a:ext cx="2230542" cy="356220"/>
      </dsp:txXfrm>
    </dsp:sp>
    <dsp:sp modelId="{11EF226D-FDDB-482A-9AE6-312365752AE9}">
      <dsp:nvSpPr>
        <dsp:cNvPr id="0" name=""/>
        <dsp:cNvSpPr/>
      </dsp:nvSpPr>
      <dsp:spPr>
        <a:xfrm>
          <a:off x="4227292" y="1552553"/>
          <a:ext cx="47285" cy="47285"/>
        </a:xfrm>
        <a:prstGeom prst="ellipse">
          <a:avLst/>
        </a:prstGeom>
        <a:solidFill>
          <a:schemeClr val="accent5">
            <a:alpha val="90000"/>
            <a:hueOff val="0"/>
            <a:satOff val="0"/>
            <a:lumOff val="0"/>
            <a:alphaOff val="-20000"/>
          </a:schemeClr>
        </a:solidFill>
        <a:ln w="25400" cap="flat" cmpd="sng" algn="ctr">
          <a:solidFill>
            <a:schemeClr val="accent5">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a:schemeClr val="lt1"/>
        </a:fontRef>
      </dsp:style>
    </dsp:sp>
    <dsp:sp modelId="{72CDFB10-4FF7-4988-BD68-EB7DCBE2A603}">
      <dsp:nvSpPr>
        <dsp:cNvPr id="0" name=""/>
        <dsp:cNvSpPr/>
      </dsp:nvSpPr>
      <dsp:spPr>
        <a:xfrm>
          <a:off x="4507131" y="29613"/>
          <a:ext cx="2831344" cy="947628"/>
        </a:xfrm>
        <a:prstGeom prst="roundRect">
          <a:avLst/>
        </a:prstGeom>
        <a:solidFill>
          <a:schemeClr val="lt1">
            <a:alpha val="90000"/>
            <a:hueOff val="0"/>
            <a:satOff val="0"/>
            <a:lumOff val="0"/>
            <a:alphaOff val="0"/>
          </a:schemeClr>
        </a:solidFill>
        <a:ln w="25400" cap="flat" cmpd="sng" algn="ctr">
          <a:solidFill>
            <a:schemeClr val="accent5">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5570" tIns="115570" rIns="115570" bIns="115570" numCol="1" spcCol="1270" anchor="ctr" anchorCtr="0">
          <a:noAutofit/>
        </a:bodyPr>
        <a:lstStyle/>
        <a:p>
          <a:pPr lvl="0" algn="l" defTabSz="577850">
            <a:lnSpc>
              <a:spcPct val="90000"/>
            </a:lnSpc>
            <a:spcBef>
              <a:spcPct val="0"/>
            </a:spcBef>
            <a:spcAft>
              <a:spcPct val="35000"/>
            </a:spcAft>
            <a:buFont typeface="Arial" panose="020B0604020202020204" pitchFamily="34" charset="0"/>
            <a:buChar char="•"/>
          </a:pPr>
          <a:r>
            <a:rPr lang="en-US" sz="1300" kern="1200" dirty="0"/>
            <a:t>Despite this constitutional rights; malnutrition is a major challenge threatening Kenya’s achievement of Vision 2030 and other targets </a:t>
          </a:r>
        </a:p>
      </dsp:txBody>
      <dsp:txXfrm>
        <a:off x="4553390" y="75872"/>
        <a:ext cx="2738826" cy="855110"/>
      </dsp:txXfrm>
    </dsp:sp>
    <dsp:sp modelId="{574E8442-E880-41E0-B978-E3CCE5C3537C}">
      <dsp:nvSpPr>
        <dsp:cNvPr id="0" name=""/>
        <dsp:cNvSpPr/>
      </dsp:nvSpPr>
      <dsp:spPr>
        <a:xfrm>
          <a:off x="6085430" y="977241"/>
          <a:ext cx="0" cy="598954"/>
        </a:xfrm>
        <a:prstGeom prst="line">
          <a:avLst/>
        </a:prstGeom>
        <a:noFill/>
        <a:ln w="9525" cap="flat" cmpd="sng" algn="ctr">
          <a:solidFill>
            <a:schemeClr val="accent5">
              <a:shade val="90000"/>
              <a:hueOff val="265828"/>
              <a:satOff val="-6642"/>
              <a:lumOff val="31782"/>
              <a:alphaOff val="0"/>
            </a:schemeClr>
          </a:solidFill>
          <a:prstDash val="dash"/>
        </a:ln>
        <a:effectLst/>
      </dsp:spPr>
      <dsp:style>
        <a:lnRef idx="1">
          <a:scrgbClr r="0" g="0" b="0"/>
        </a:lnRef>
        <a:fillRef idx="0">
          <a:scrgbClr r="0" g="0" b="0"/>
        </a:fillRef>
        <a:effectRef idx="0">
          <a:scrgbClr r="0" g="0" b="0"/>
        </a:effectRef>
        <a:fontRef idx="minor"/>
      </dsp:style>
    </dsp:sp>
    <dsp:sp modelId="{B96AAC1C-7535-4A04-89EB-FAD1595F1C24}">
      <dsp:nvSpPr>
        <dsp:cNvPr id="0" name=""/>
        <dsp:cNvSpPr/>
      </dsp:nvSpPr>
      <dsp:spPr>
        <a:xfrm>
          <a:off x="6061787" y="1552553"/>
          <a:ext cx="47285" cy="47285"/>
        </a:xfrm>
        <a:prstGeom prst="ellipse">
          <a:avLst/>
        </a:prstGeom>
        <a:solidFill>
          <a:schemeClr val="accent5">
            <a:alpha val="90000"/>
            <a:hueOff val="0"/>
            <a:satOff val="0"/>
            <a:lumOff val="0"/>
            <a:alphaOff val="-40000"/>
          </a:schemeClr>
        </a:solidFill>
        <a:ln w="25400" cap="flat" cmpd="sng" algn="ctr">
          <a:solidFill>
            <a:schemeClr val="accent5">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xmlns="">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xmlns="">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xmlns="">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xmlns="">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0ED8B6-9385-4B52-B9E2-76258E5319E0}" type="datetimeFigureOut">
              <a:rPr lang="en-US" smtClean="0"/>
              <a:t>10/14/2020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567073-D4C1-4591-AC00-C08432C89D94}" type="slidenum">
              <a:rPr lang="en-US" smtClean="0"/>
              <a:t>‹#›</a:t>
            </a:fld>
            <a:endParaRPr lang="en-US"/>
          </a:p>
        </p:txBody>
      </p:sp>
    </p:spTree>
    <p:extLst>
      <p:ext uri="{BB962C8B-B14F-4D97-AF65-F5344CB8AC3E}">
        <p14:creationId xmlns:p14="http://schemas.microsoft.com/office/powerpoint/2010/main" val="3385475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West </a:t>
            </a:r>
            <a:r>
              <a:rPr lang="en-GB" dirty="0" err="1"/>
              <a:t>Pokot</a:t>
            </a:r>
            <a:r>
              <a:rPr lang="en-GB" dirty="0"/>
              <a:t>, </a:t>
            </a:r>
            <a:r>
              <a:rPr lang="en-GB" dirty="0" err="1"/>
              <a:t>Kitui</a:t>
            </a:r>
            <a:r>
              <a:rPr lang="en-GB" dirty="0"/>
              <a:t> and </a:t>
            </a:r>
            <a:r>
              <a:rPr lang="en-GB" dirty="0" err="1"/>
              <a:t>Kilifi</a:t>
            </a:r>
            <a:r>
              <a:rPr lang="en-GB" baseline="0" dirty="0"/>
              <a:t> had high stunting rates</a:t>
            </a:r>
          </a:p>
          <a:p>
            <a:r>
              <a:rPr lang="en-GB" baseline="0" dirty="0" err="1"/>
              <a:t>Trukan</a:t>
            </a:r>
            <a:r>
              <a:rPr lang="en-GB" baseline="0" dirty="0"/>
              <a:t>, </a:t>
            </a:r>
            <a:r>
              <a:rPr lang="en-GB" baseline="0" dirty="0" err="1"/>
              <a:t>Marsabit</a:t>
            </a:r>
            <a:r>
              <a:rPr lang="en-GB" baseline="0" dirty="0"/>
              <a:t>, </a:t>
            </a:r>
            <a:r>
              <a:rPr lang="en-GB" baseline="0" dirty="0" err="1"/>
              <a:t>Mandera</a:t>
            </a:r>
            <a:r>
              <a:rPr lang="en-GB" baseline="0" dirty="0"/>
              <a:t>, </a:t>
            </a:r>
            <a:r>
              <a:rPr lang="en-GB" baseline="0" dirty="0" err="1"/>
              <a:t>Wajir</a:t>
            </a:r>
            <a:r>
              <a:rPr lang="en-GB" baseline="0" dirty="0"/>
              <a:t>, </a:t>
            </a:r>
            <a:r>
              <a:rPr lang="en-GB" baseline="0" dirty="0" err="1"/>
              <a:t>Marsabit</a:t>
            </a:r>
            <a:r>
              <a:rPr lang="en-GB" baseline="0" dirty="0"/>
              <a:t>, west </a:t>
            </a:r>
            <a:r>
              <a:rPr lang="en-GB" baseline="0" dirty="0" err="1"/>
              <a:t>Pokot</a:t>
            </a:r>
            <a:r>
              <a:rPr lang="en-GB" baseline="0" dirty="0"/>
              <a:t> has high wasting rates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18B81-6E11-4330-83FE-94833A1E256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1210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58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A7F83D4-A565-4187-A381-761DF835C08B}"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49293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TARGET AUDIENCE FOR THE KNAP</a:t>
            </a:r>
          </a:p>
          <a:p>
            <a:r>
              <a:rPr lang="en-US" sz="1200" b="0" i="0" u="none" strike="noStrike" kern="1200" baseline="0" dirty="0">
                <a:solidFill>
                  <a:schemeClr val="tx1"/>
                </a:solidFill>
                <a:latin typeface="+mn-lt"/>
                <a:ea typeface="+mn-ea"/>
                <a:cs typeface="+mn-cs"/>
              </a:rPr>
              <a:t>While many constituencies will benefit from the KNAP, the target audience includes health care planners and policy makers at both national and county level, global and national decision makers, nutrition-sensitive sectors, nutrition officers and managers at all levels, donors, development partners, NGOs, civil society organizations, faith-based organizations, the private sector, academia, research institutions, the media and the Kenyan public at large. This will enable them to understand what the government is doing to ensure optimal nutrition for all Kenyans and what they can do individually to contribute to the effort.</a:t>
            </a:r>
            <a:endParaRPr lang="en-US" dirty="0"/>
          </a:p>
        </p:txBody>
      </p:sp>
      <p:sp>
        <p:nvSpPr>
          <p:cNvPr id="4" name="Slide Number Placeholder 3"/>
          <p:cNvSpPr>
            <a:spLocks noGrp="1"/>
          </p:cNvSpPr>
          <p:nvPr>
            <p:ph type="sldNum" sz="quarter" idx="5"/>
          </p:nvPr>
        </p:nvSpPr>
        <p:spPr/>
        <p:txBody>
          <a:bodyPr/>
          <a:lstStyle/>
          <a:p>
            <a:fld id="{E0567073-D4C1-4591-AC00-C08432C89D94}" type="slidenum">
              <a:rPr lang="en-US" smtClean="0"/>
              <a:t>8</a:t>
            </a:fld>
            <a:endParaRPr lang="en-US"/>
          </a:p>
        </p:txBody>
      </p:sp>
    </p:spTree>
    <p:extLst>
      <p:ext uri="{BB962C8B-B14F-4D97-AF65-F5344CB8AC3E}">
        <p14:creationId xmlns:p14="http://schemas.microsoft.com/office/powerpoint/2010/main" val="268277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Strategies </a:t>
            </a:r>
          </a:p>
          <a:p>
            <a:r>
              <a:rPr lang="en-US" dirty="0"/>
              <a:t>Life-course approach to nutrition programming: a holistic approach to nutrition issues for all population groups</a:t>
            </a:r>
          </a:p>
          <a:p>
            <a:r>
              <a:rPr lang="en-US" dirty="0"/>
              <a:t>Coordination and partnerships: sectoral and multisectoral approaches to enhance programming across various levels and sectors, and within the SUN movement platforms</a:t>
            </a:r>
          </a:p>
          <a:p>
            <a:r>
              <a:rPr lang="en-US" dirty="0"/>
              <a:t>Integration which takes into account the various platforms in place to deliver nutrition e.g. health </a:t>
            </a:r>
            <a:r>
              <a:rPr lang="en-US" dirty="0" err="1"/>
              <a:t>centres</a:t>
            </a:r>
            <a:r>
              <a:rPr lang="en-US" dirty="0"/>
              <a:t> and schools</a:t>
            </a:r>
          </a:p>
          <a:p>
            <a:r>
              <a:rPr lang="en-US" dirty="0"/>
              <a:t>Capacity strengthening for implementation of nutrition services targeting service providers and related systems</a:t>
            </a:r>
          </a:p>
          <a:p>
            <a:r>
              <a:rPr lang="en-US" dirty="0"/>
              <a:t>Advocacy, communication and social mobilization: acknowledging that nutrition improvements require political goodwill for increased investments and raising population-level awareness</a:t>
            </a:r>
          </a:p>
          <a:p>
            <a:r>
              <a:rPr lang="en-US" dirty="0"/>
              <a:t>Equity and human rights</a:t>
            </a:r>
          </a:p>
          <a:p>
            <a:r>
              <a:rPr lang="en-US" dirty="0"/>
              <a:t>Resilience and risk-informed programming: focus on anticipating, planning and reducing disaster risks to effectively protect persons, communities, livelihoods and health</a:t>
            </a:r>
          </a:p>
          <a:p>
            <a:r>
              <a:rPr lang="en-US" dirty="0"/>
              <a:t>Monitoring, evaluation, learning and accountability: promotion of use of the triple A (assessment, analysis &amp; action) cyclic process to provide feedback, learn lessons and adjust strategy as appropriate</a:t>
            </a:r>
          </a:p>
          <a:p>
            <a:r>
              <a:rPr lang="en-US" dirty="0"/>
              <a:t>Sustainability: empowerment for sustainability of results – the need to ensure predictable flow of resources, develop technical and managerial capacity of implementers, motivate implementers, ensure vertical and horizontal linkages, and gradual exit when exiting an intervention.</a:t>
            </a:r>
          </a:p>
        </p:txBody>
      </p:sp>
      <p:sp>
        <p:nvSpPr>
          <p:cNvPr id="4" name="Slide Number Placeholder 3"/>
          <p:cNvSpPr>
            <a:spLocks noGrp="1"/>
          </p:cNvSpPr>
          <p:nvPr>
            <p:ph type="sldNum" sz="quarter" idx="5"/>
          </p:nvPr>
        </p:nvSpPr>
        <p:spPr/>
        <p:txBody>
          <a:bodyPr/>
          <a:lstStyle/>
          <a:p>
            <a:fld id="{E0567073-D4C1-4591-AC00-C08432C89D94}" type="slidenum">
              <a:rPr lang="en-US" smtClean="0"/>
              <a:t>13</a:t>
            </a:fld>
            <a:endParaRPr lang="en-US"/>
          </a:p>
        </p:txBody>
      </p:sp>
    </p:spTree>
    <p:extLst>
      <p:ext uri="{BB962C8B-B14F-4D97-AF65-F5344CB8AC3E}">
        <p14:creationId xmlns:p14="http://schemas.microsoft.com/office/powerpoint/2010/main" val="2837108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MEAL: MONITORING EVALUATION ACCOUNTABILITY AND LEARNING FRAMEWORK </a:t>
            </a:r>
          </a:p>
        </p:txBody>
      </p:sp>
      <p:sp>
        <p:nvSpPr>
          <p:cNvPr id="4" name="Slide Number Placeholder 3"/>
          <p:cNvSpPr>
            <a:spLocks noGrp="1"/>
          </p:cNvSpPr>
          <p:nvPr>
            <p:ph type="sldNum" sz="quarter" idx="5"/>
          </p:nvPr>
        </p:nvSpPr>
        <p:spPr/>
        <p:txBody>
          <a:bodyPr/>
          <a:lstStyle/>
          <a:p>
            <a:fld id="{E0567073-D4C1-4591-AC00-C08432C89D94}" type="slidenum">
              <a:rPr lang="en-US" smtClean="0"/>
              <a:t>16</a:t>
            </a:fld>
            <a:endParaRPr lang="en-US"/>
          </a:p>
        </p:txBody>
      </p:sp>
    </p:spTree>
    <p:extLst>
      <p:ext uri="{BB962C8B-B14F-4D97-AF65-F5344CB8AC3E}">
        <p14:creationId xmlns:p14="http://schemas.microsoft.com/office/powerpoint/2010/main" val="937466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567073-D4C1-4591-AC00-C08432C89D94}" type="slidenum">
              <a:rPr lang="en-US" smtClean="0"/>
              <a:t>17</a:t>
            </a:fld>
            <a:endParaRPr lang="en-US"/>
          </a:p>
        </p:txBody>
      </p:sp>
    </p:spTree>
    <p:extLst>
      <p:ext uri="{BB962C8B-B14F-4D97-AF65-F5344CB8AC3E}">
        <p14:creationId xmlns:p14="http://schemas.microsoft.com/office/powerpoint/2010/main" val="2530692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0E7B928-FF05-4680-B9E6-9CBF46CCBEEC}" type="datetimeFigureOut">
              <a:rPr lang="en-US" smtClean="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EA07C-EE9C-40C2-ADB5-5ED734F62BC1}" type="slidenum">
              <a:rPr lang="en-US" smtClean="0"/>
              <a:t>‹#›</a:t>
            </a:fld>
            <a:endParaRPr lang="en-US"/>
          </a:p>
        </p:txBody>
      </p:sp>
    </p:spTree>
    <p:extLst>
      <p:ext uri="{BB962C8B-B14F-4D97-AF65-F5344CB8AC3E}">
        <p14:creationId xmlns:p14="http://schemas.microsoft.com/office/powerpoint/2010/main" val="3638575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E7B928-FF05-4680-B9E6-9CBF46CCBEEC}" type="datetimeFigureOut">
              <a:rPr lang="en-US" smtClean="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EA07C-EE9C-40C2-ADB5-5ED734F62BC1}" type="slidenum">
              <a:rPr lang="en-US" smtClean="0"/>
              <a:t>‹#›</a:t>
            </a:fld>
            <a:endParaRPr lang="en-US"/>
          </a:p>
        </p:txBody>
      </p:sp>
    </p:spTree>
    <p:extLst>
      <p:ext uri="{BB962C8B-B14F-4D97-AF65-F5344CB8AC3E}">
        <p14:creationId xmlns:p14="http://schemas.microsoft.com/office/powerpoint/2010/main" val="3260122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E7B928-FF05-4680-B9E6-9CBF46CCBEEC}" type="datetimeFigureOut">
              <a:rPr lang="en-US" smtClean="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EA07C-EE9C-40C2-ADB5-5ED734F62BC1}" type="slidenum">
              <a:rPr lang="en-US" smtClean="0"/>
              <a:t>‹#›</a:t>
            </a:fld>
            <a:endParaRPr lang="en-US"/>
          </a:p>
        </p:txBody>
      </p:sp>
    </p:spTree>
    <p:extLst>
      <p:ext uri="{BB962C8B-B14F-4D97-AF65-F5344CB8AC3E}">
        <p14:creationId xmlns:p14="http://schemas.microsoft.com/office/powerpoint/2010/main" val="3079710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0E7B928-FF05-4680-B9E6-9CBF46CCBEEC}" type="datetimeFigureOut">
              <a:rPr lang="en-US" smtClean="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EA07C-EE9C-40C2-ADB5-5ED734F62BC1}" type="slidenum">
              <a:rPr lang="en-US" smtClean="0"/>
              <a:t>‹#›</a:t>
            </a:fld>
            <a:endParaRPr lang="en-US"/>
          </a:p>
        </p:txBody>
      </p:sp>
    </p:spTree>
    <p:extLst>
      <p:ext uri="{BB962C8B-B14F-4D97-AF65-F5344CB8AC3E}">
        <p14:creationId xmlns:p14="http://schemas.microsoft.com/office/powerpoint/2010/main" val="3665044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E7B928-FF05-4680-B9E6-9CBF46CCBEEC}" type="datetimeFigureOut">
              <a:rPr lang="en-US" smtClean="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EA07C-EE9C-40C2-ADB5-5ED734F62BC1}" type="slidenum">
              <a:rPr lang="en-US" smtClean="0"/>
              <a:t>‹#›</a:t>
            </a:fld>
            <a:endParaRPr lang="en-US"/>
          </a:p>
        </p:txBody>
      </p:sp>
    </p:spTree>
    <p:extLst>
      <p:ext uri="{BB962C8B-B14F-4D97-AF65-F5344CB8AC3E}">
        <p14:creationId xmlns:p14="http://schemas.microsoft.com/office/powerpoint/2010/main" val="3923517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E7B928-FF05-4680-B9E6-9CBF46CCBEEC}" type="datetimeFigureOut">
              <a:rPr lang="en-US" smtClean="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EA07C-EE9C-40C2-ADB5-5ED734F62BC1}" type="slidenum">
              <a:rPr lang="en-US" smtClean="0"/>
              <a:t>‹#›</a:t>
            </a:fld>
            <a:endParaRPr lang="en-US"/>
          </a:p>
        </p:txBody>
      </p:sp>
    </p:spTree>
    <p:extLst>
      <p:ext uri="{BB962C8B-B14F-4D97-AF65-F5344CB8AC3E}">
        <p14:creationId xmlns:p14="http://schemas.microsoft.com/office/powerpoint/2010/main" val="2696750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E7B928-FF05-4680-B9E6-9CBF46CCBEEC}" type="datetimeFigureOut">
              <a:rPr lang="en-US" smtClean="0"/>
              <a:t>10/14/2020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EA07C-EE9C-40C2-ADB5-5ED734F62BC1}" type="slidenum">
              <a:rPr lang="en-US" smtClean="0"/>
              <a:t>‹#›</a:t>
            </a:fld>
            <a:endParaRPr lang="en-US"/>
          </a:p>
        </p:txBody>
      </p:sp>
    </p:spTree>
    <p:extLst>
      <p:ext uri="{BB962C8B-B14F-4D97-AF65-F5344CB8AC3E}">
        <p14:creationId xmlns:p14="http://schemas.microsoft.com/office/powerpoint/2010/main" val="15887256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E7B928-FF05-4680-B9E6-9CBF46CCBEEC}" type="datetimeFigureOut">
              <a:rPr lang="en-US" smtClean="0"/>
              <a:t>10/14/2020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1EA07C-EE9C-40C2-ADB5-5ED734F62BC1}" type="slidenum">
              <a:rPr lang="en-US" smtClean="0"/>
              <a:t>‹#›</a:t>
            </a:fld>
            <a:endParaRPr lang="en-US"/>
          </a:p>
        </p:txBody>
      </p:sp>
    </p:spTree>
    <p:extLst>
      <p:ext uri="{BB962C8B-B14F-4D97-AF65-F5344CB8AC3E}">
        <p14:creationId xmlns:p14="http://schemas.microsoft.com/office/powerpoint/2010/main" val="33855573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E7B928-FF05-4680-B9E6-9CBF46CCBEEC}" type="datetimeFigureOut">
              <a:rPr lang="en-US" smtClean="0"/>
              <a:t>10/14/2020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1EA07C-EE9C-40C2-ADB5-5ED734F62BC1}" type="slidenum">
              <a:rPr lang="en-US" smtClean="0"/>
              <a:t>‹#›</a:t>
            </a:fld>
            <a:endParaRPr lang="en-US"/>
          </a:p>
        </p:txBody>
      </p:sp>
    </p:spTree>
    <p:extLst>
      <p:ext uri="{BB962C8B-B14F-4D97-AF65-F5344CB8AC3E}">
        <p14:creationId xmlns:p14="http://schemas.microsoft.com/office/powerpoint/2010/main" val="16230386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E7B928-FF05-4680-B9E6-9CBF46CCBEEC}" type="datetimeFigureOut">
              <a:rPr lang="en-US" smtClean="0"/>
              <a:t>10/14/2020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1EA07C-EE9C-40C2-ADB5-5ED734F62BC1}" type="slidenum">
              <a:rPr lang="en-US" smtClean="0"/>
              <a:t>‹#›</a:t>
            </a:fld>
            <a:endParaRPr lang="en-US"/>
          </a:p>
        </p:txBody>
      </p:sp>
    </p:spTree>
    <p:extLst>
      <p:ext uri="{BB962C8B-B14F-4D97-AF65-F5344CB8AC3E}">
        <p14:creationId xmlns:p14="http://schemas.microsoft.com/office/powerpoint/2010/main" val="2624330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E7B928-FF05-4680-B9E6-9CBF46CCBEEC}" type="datetimeFigureOut">
              <a:rPr lang="en-US" smtClean="0"/>
              <a:t>10/14/2020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EA07C-EE9C-40C2-ADB5-5ED734F62BC1}" type="slidenum">
              <a:rPr lang="en-US" smtClean="0"/>
              <a:t>‹#›</a:t>
            </a:fld>
            <a:endParaRPr lang="en-US"/>
          </a:p>
        </p:txBody>
      </p:sp>
    </p:spTree>
    <p:extLst>
      <p:ext uri="{BB962C8B-B14F-4D97-AF65-F5344CB8AC3E}">
        <p14:creationId xmlns:p14="http://schemas.microsoft.com/office/powerpoint/2010/main" val="1332296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E7B928-FF05-4680-B9E6-9CBF46CCBEEC}" type="datetimeFigureOut">
              <a:rPr lang="en-US" smtClean="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EA07C-EE9C-40C2-ADB5-5ED734F62BC1}" type="slidenum">
              <a:rPr lang="en-US" smtClean="0"/>
              <a:t>‹#›</a:t>
            </a:fld>
            <a:endParaRPr lang="en-US"/>
          </a:p>
        </p:txBody>
      </p:sp>
    </p:spTree>
    <p:extLst>
      <p:ext uri="{BB962C8B-B14F-4D97-AF65-F5344CB8AC3E}">
        <p14:creationId xmlns:p14="http://schemas.microsoft.com/office/powerpoint/2010/main" val="17326578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E7B928-FF05-4680-B9E6-9CBF46CCBEEC}" type="datetimeFigureOut">
              <a:rPr lang="en-US" smtClean="0"/>
              <a:t>10/14/2020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EA07C-EE9C-40C2-ADB5-5ED734F62BC1}" type="slidenum">
              <a:rPr lang="en-US" smtClean="0"/>
              <a:t>‹#›</a:t>
            </a:fld>
            <a:endParaRPr lang="en-US"/>
          </a:p>
        </p:txBody>
      </p:sp>
    </p:spTree>
    <p:extLst>
      <p:ext uri="{BB962C8B-B14F-4D97-AF65-F5344CB8AC3E}">
        <p14:creationId xmlns:p14="http://schemas.microsoft.com/office/powerpoint/2010/main" val="182720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E7B928-FF05-4680-B9E6-9CBF46CCBEEC}" type="datetimeFigureOut">
              <a:rPr lang="en-US" smtClean="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EA07C-EE9C-40C2-ADB5-5ED734F62BC1}" type="slidenum">
              <a:rPr lang="en-US" smtClean="0"/>
              <a:t>‹#›</a:t>
            </a:fld>
            <a:endParaRPr lang="en-US"/>
          </a:p>
        </p:txBody>
      </p:sp>
    </p:spTree>
    <p:extLst>
      <p:ext uri="{BB962C8B-B14F-4D97-AF65-F5344CB8AC3E}">
        <p14:creationId xmlns:p14="http://schemas.microsoft.com/office/powerpoint/2010/main" val="6412180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E7B928-FF05-4680-B9E6-9CBF46CCBEEC}" type="datetimeFigureOut">
              <a:rPr lang="en-US" smtClean="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EA07C-EE9C-40C2-ADB5-5ED734F62BC1}" type="slidenum">
              <a:rPr lang="en-US" smtClean="0"/>
              <a:t>‹#›</a:t>
            </a:fld>
            <a:endParaRPr lang="en-US"/>
          </a:p>
        </p:txBody>
      </p:sp>
    </p:spTree>
    <p:extLst>
      <p:ext uri="{BB962C8B-B14F-4D97-AF65-F5344CB8AC3E}">
        <p14:creationId xmlns:p14="http://schemas.microsoft.com/office/powerpoint/2010/main" val="32696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E7B928-FF05-4680-B9E6-9CBF46CCBEEC}" type="datetimeFigureOut">
              <a:rPr lang="en-US" smtClean="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EA07C-EE9C-40C2-ADB5-5ED734F62BC1}" type="slidenum">
              <a:rPr lang="en-US" smtClean="0"/>
              <a:t>‹#›</a:t>
            </a:fld>
            <a:endParaRPr lang="en-US"/>
          </a:p>
        </p:txBody>
      </p:sp>
    </p:spTree>
    <p:extLst>
      <p:ext uri="{BB962C8B-B14F-4D97-AF65-F5344CB8AC3E}">
        <p14:creationId xmlns:p14="http://schemas.microsoft.com/office/powerpoint/2010/main" val="2359416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E7B928-FF05-4680-B9E6-9CBF46CCBEEC}" type="datetimeFigureOut">
              <a:rPr lang="en-US" smtClean="0"/>
              <a:t>10/14/2020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EA07C-EE9C-40C2-ADB5-5ED734F62BC1}" type="slidenum">
              <a:rPr lang="en-US" smtClean="0"/>
              <a:t>‹#›</a:t>
            </a:fld>
            <a:endParaRPr lang="en-US"/>
          </a:p>
        </p:txBody>
      </p:sp>
    </p:spTree>
    <p:extLst>
      <p:ext uri="{BB962C8B-B14F-4D97-AF65-F5344CB8AC3E}">
        <p14:creationId xmlns:p14="http://schemas.microsoft.com/office/powerpoint/2010/main" val="840076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E7B928-FF05-4680-B9E6-9CBF46CCBEEC}" type="datetimeFigureOut">
              <a:rPr lang="en-US" smtClean="0"/>
              <a:t>10/14/2020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1EA07C-EE9C-40C2-ADB5-5ED734F62BC1}" type="slidenum">
              <a:rPr lang="en-US" smtClean="0"/>
              <a:t>‹#›</a:t>
            </a:fld>
            <a:endParaRPr lang="en-US"/>
          </a:p>
        </p:txBody>
      </p:sp>
    </p:spTree>
    <p:extLst>
      <p:ext uri="{BB962C8B-B14F-4D97-AF65-F5344CB8AC3E}">
        <p14:creationId xmlns:p14="http://schemas.microsoft.com/office/powerpoint/2010/main" val="1223006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E7B928-FF05-4680-B9E6-9CBF46CCBEEC}" type="datetimeFigureOut">
              <a:rPr lang="en-US" smtClean="0"/>
              <a:t>10/14/2020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1EA07C-EE9C-40C2-ADB5-5ED734F62BC1}" type="slidenum">
              <a:rPr lang="en-US" smtClean="0"/>
              <a:t>‹#›</a:t>
            </a:fld>
            <a:endParaRPr lang="en-US"/>
          </a:p>
        </p:txBody>
      </p:sp>
    </p:spTree>
    <p:extLst>
      <p:ext uri="{BB962C8B-B14F-4D97-AF65-F5344CB8AC3E}">
        <p14:creationId xmlns:p14="http://schemas.microsoft.com/office/powerpoint/2010/main" val="2936039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E7B928-FF05-4680-B9E6-9CBF46CCBEEC}" type="datetimeFigureOut">
              <a:rPr lang="en-US" smtClean="0"/>
              <a:t>10/14/2020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1EA07C-EE9C-40C2-ADB5-5ED734F62BC1}" type="slidenum">
              <a:rPr lang="en-US" smtClean="0"/>
              <a:t>‹#›</a:t>
            </a:fld>
            <a:endParaRPr lang="en-US"/>
          </a:p>
        </p:txBody>
      </p:sp>
    </p:spTree>
    <p:extLst>
      <p:ext uri="{BB962C8B-B14F-4D97-AF65-F5344CB8AC3E}">
        <p14:creationId xmlns:p14="http://schemas.microsoft.com/office/powerpoint/2010/main" val="397280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E7B928-FF05-4680-B9E6-9CBF46CCBEEC}" type="datetimeFigureOut">
              <a:rPr lang="en-US" smtClean="0"/>
              <a:t>10/14/2020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EA07C-EE9C-40C2-ADB5-5ED734F62BC1}" type="slidenum">
              <a:rPr lang="en-US" smtClean="0"/>
              <a:t>‹#›</a:t>
            </a:fld>
            <a:endParaRPr lang="en-US"/>
          </a:p>
        </p:txBody>
      </p:sp>
    </p:spTree>
    <p:extLst>
      <p:ext uri="{BB962C8B-B14F-4D97-AF65-F5344CB8AC3E}">
        <p14:creationId xmlns:p14="http://schemas.microsoft.com/office/powerpoint/2010/main" val="990009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E7B928-FF05-4680-B9E6-9CBF46CCBEEC}" type="datetimeFigureOut">
              <a:rPr lang="en-US" smtClean="0"/>
              <a:t>10/14/2020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EA07C-EE9C-40C2-ADB5-5ED734F62BC1}" type="slidenum">
              <a:rPr lang="en-US" smtClean="0"/>
              <a:t>‹#›</a:t>
            </a:fld>
            <a:endParaRPr lang="en-US"/>
          </a:p>
        </p:txBody>
      </p:sp>
    </p:spTree>
    <p:extLst>
      <p:ext uri="{BB962C8B-B14F-4D97-AF65-F5344CB8AC3E}">
        <p14:creationId xmlns:p14="http://schemas.microsoft.com/office/powerpoint/2010/main" val="4187190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E7B928-FF05-4680-B9E6-9CBF46CCBEEC}" type="datetimeFigureOut">
              <a:rPr lang="en-US" smtClean="0"/>
              <a:t>10/14/2020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1EA07C-EE9C-40C2-ADB5-5ED734F62BC1}" type="slidenum">
              <a:rPr lang="en-US" smtClean="0"/>
              <a:t>‹#›</a:t>
            </a:fld>
            <a:endParaRPr lang="en-US"/>
          </a:p>
        </p:txBody>
      </p:sp>
    </p:spTree>
    <p:extLst>
      <p:ext uri="{BB962C8B-B14F-4D97-AF65-F5344CB8AC3E}">
        <p14:creationId xmlns:p14="http://schemas.microsoft.com/office/powerpoint/2010/main" val="27312985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E7B928-FF05-4680-B9E6-9CBF46CCBEEC}" type="datetimeFigureOut">
              <a:rPr lang="en-US" smtClean="0"/>
              <a:t>10/14/2020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1EA07C-EE9C-40C2-ADB5-5ED734F62BC1}" type="slidenum">
              <a:rPr lang="en-US" smtClean="0"/>
              <a:t>‹#›</a:t>
            </a:fld>
            <a:endParaRPr lang="en-US"/>
          </a:p>
        </p:txBody>
      </p:sp>
    </p:spTree>
    <p:extLst>
      <p:ext uri="{BB962C8B-B14F-4D97-AF65-F5344CB8AC3E}">
        <p14:creationId xmlns:p14="http://schemas.microsoft.com/office/powerpoint/2010/main" val="6788271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5.png"/><Relationship Id="rId7" Type="http://schemas.openxmlformats.org/officeDocument/2006/relationships/diagramLayout" Target="../diagrams/layout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microsoft.com/office/2007/relationships/hdphoto" Target="../media/hdphoto1.wdp"/><Relationship Id="rId10" Type="http://schemas.microsoft.com/office/2007/relationships/diagramDrawing" Target="../diagrams/drawing1.xml"/><Relationship Id="rId4" Type="http://schemas.openxmlformats.org/officeDocument/2006/relationships/image" Target="../media/image6.png"/><Relationship Id="rId9" Type="http://schemas.openxmlformats.org/officeDocument/2006/relationships/diagramColors" Target="../diagrams/colors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A169D286-F4D7-4C8B-A6BD-D05384C7F1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Shape 14">
            <a:extLst>
              <a:ext uri="{FF2B5EF4-FFF2-40B4-BE49-F238E27FC236}">
                <a16:creationId xmlns:a16="http://schemas.microsoft.com/office/drawing/2014/main" id="{83BCB34A-2F40-4F41-8488-A134C1C155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reeform: Shape 16">
            <a:extLst>
              <a:ext uri="{FF2B5EF4-FFF2-40B4-BE49-F238E27FC236}">
                <a16:creationId xmlns:a16="http://schemas.microsoft.com/office/drawing/2014/main" id="{F78382DC-4207-465E-B379-1E16448AA2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4AB04668-EF9C-4D02-9B11-B5CE9621D943}"/>
              </a:ext>
            </a:extLst>
          </p:cNvPr>
          <p:cNvPicPr>
            <a:picLocks noChangeAspect="1"/>
          </p:cNvPicPr>
          <p:nvPr/>
        </p:nvPicPr>
        <p:blipFill>
          <a:blip r:embed="rId2"/>
          <a:stretch>
            <a:fillRect/>
          </a:stretch>
        </p:blipFill>
        <p:spPr>
          <a:xfrm>
            <a:off x="3048" y="0"/>
            <a:ext cx="4624043" cy="1113325"/>
          </a:xfrm>
          <a:prstGeom prst="rect">
            <a:avLst/>
          </a:prstGeom>
        </p:spPr>
      </p:pic>
      <p:sp>
        <p:nvSpPr>
          <p:cNvPr id="13" name="Title 1">
            <a:extLst>
              <a:ext uri="{FF2B5EF4-FFF2-40B4-BE49-F238E27FC236}">
                <a16:creationId xmlns:a16="http://schemas.microsoft.com/office/drawing/2014/main" id="{7523CEE6-F099-4EAE-B335-F24331AD4BB2}"/>
              </a:ext>
            </a:extLst>
          </p:cNvPr>
          <p:cNvSpPr txBox="1">
            <a:spLocks/>
          </p:cNvSpPr>
          <p:nvPr/>
        </p:nvSpPr>
        <p:spPr>
          <a:xfrm>
            <a:off x="3049" y="1828800"/>
            <a:ext cx="4624042" cy="127498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chemeClr val="accent5">
                    <a:lumMod val="20000"/>
                    <a:lumOff val="80000"/>
                  </a:schemeClr>
                </a:solidFill>
              </a:rPr>
              <a:t>Overview of the  Kenya Nutrition Action 2018 </a:t>
            </a:r>
            <a:r>
              <a:rPr lang="en-US" sz="2800" b="1">
                <a:solidFill>
                  <a:schemeClr val="accent5">
                    <a:lumMod val="20000"/>
                    <a:lumOff val="80000"/>
                  </a:schemeClr>
                </a:solidFill>
              </a:rPr>
              <a:t>-</a:t>
            </a:r>
            <a:r>
              <a:rPr lang="en-US" sz="2800" b="1" smtClean="0">
                <a:solidFill>
                  <a:schemeClr val="accent5">
                    <a:lumMod val="20000"/>
                    <a:lumOff val="80000"/>
                  </a:schemeClr>
                </a:solidFill>
              </a:rPr>
              <a:t>2022</a:t>
            </a:r>
            <a:endParaRPr lang="en-US" sz="2800" b="1" dirty="0">
              <a:solidFill>
                <a:schemeClr val="accent5">
                  <a:lumMod val="20000"/>
                  <a:lumOff val="80000"/>
                </a:schemeClr>
              </a:solidFill>
            </a:endParaRPr>
          </a:p>
        </p:txBody>
      </p:sp>
      <p:sp>
        <p:nvSpPr>
          <p:cNvPr id="14" name="Title 1">
            <a:extLst>
              <a:ext uri="{FF2B5EF4-FFF2-40B4-BE49-F238E27FC236}">
                <a16:creationId xmlns:a16="http://schemas.microsoft.com/office/drawing/2014/main" id="{023224F4-6A7A-4CEC-8C09-9EC7C861C0F1}"/>
              </a:ext>
            </a:extLst>
          </p:cNvPr>
          <p:cNvSpPr txBox="1">
            <a:spLocks/>
          </p:cNvSpPr>
          <p:nvPr/>
        </p:nvSpPr>
        <p:spPr>
          <a:xfrm>
            <a:off x="174171" y="3929743"/>
            <a:ext cx="4343400" cy="1384582"/>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b="1" dirty="0">
                <a:solidFill>
                  <a:schemeClr val="accent5">
                    <a:lumMod val="20000"/>
                    <a:lumOff val="80000"/>
                  </a:schemeClr>
                </a:solidFill>
              </a:rPr>
              <a:t>By Veronica Kirogo</a:t>
            </a:r>
          </a:p>
          <a:p>
            <a:endParaRPr lang="en-US" sz="2600" b="1" dirty="0">
              <a:solidFill>
                <a:schemeClr val="accent5">
                  <a:lumMod val="20000"/>
                  <a:lumOff val="80000"/>
                </a:schemeClr>
              </a:solidFill>
            </a:endParaRPr>
          </a:p>
          <a:p>
            <a:r>
              <a:rPr lang="en-US" sz="2200" b="1" dirty="0">
                <a:solidFill>
                  <a:schemeClr val="accent5">
                    <a:lumMod val="20000"/>
                    <a:lumOff val="80000"/>
                  </a:schemeClr>
                </a:solidFill>
              </a:rPr>
              <a:t>Head, Division of Nutrition and Dietetics</a:t>
            </a:r>
          </a:p>
          <a:p>
            <a:r>
              <a:rPr lang="en-US" sz="2200" b="1" dirty="0">
                <a:solidFill>
                  <a:schemeClr val="accent5">
                    <a:lumMod val="20000"/>
                    <a:lumOff val="80000"/>
                  </a:schemeClr>
                </a:solidFill>
              </a:rPr>
              <a:t>Ministry of Health </a:t>
            </a:r>
          </a:p>
        </p:txBody>
      </p:sp>
      <p:pic>
        <p:nvPicPr>
          <p:cNvPr id="11" name="Picture 10">
            <a:extLst>
              <a:ext uri="{FF2B5EF4-FFF2-40B4-BE49-F238E27FC236}">
                <a16:creationId xmlns:a16="http://schemas.microsoft.com/office/drawing/2014/main" id="{74D11525-821C-4100-8819-C098DD9E07F8}"/>
              </a:ext>
            </a:extLst>
          </p:cNvPr>
          <p:cNvPicPr>
            <a:picLocks noChangeAspect="1"/>
          </p:cNvPicPr>
          <p:nvPr/>
        </p:nvPicPr>
        <p:blipFill>
          <a:blip r:embed="rId3"/>
          <a:stretch>
            <a:fillRect/>
          </a:stretch>
        </p:blipFill>
        <p:spPr>
          <a:xfrm>
            <a:off x="5661398" y="1208376"/>
            <a:ext cx="3907875" cy="4968671"/>
          </a:xfrm>
          <a:prstGeom prst="rect">
            <a:avLst/>
          </a:prstGeom>
        </p:spPr>
      </p:pic>
      <p:pic>
        <p:nvPicPr>
          <p:cNvPr id="15" name="Picture 14">
            <a:extLst>
              <a:ext uri="{FF2B5EF4-FFF2-40B4-BE49-F238E27FC236}">
                <a16:creationId xmlns:a16="http://schemas.microsoft.com/office/drawing/2014/main" id="{B6235376-8311-4730-A67E-92F1288083C8}"/>
              </a:ext>
            </a:extLst>
          </p:cNvPr>
          <p:cNvPicPr>
            <a:picLocks noChangeAspect="1"/>
          </p:cNvPicPr>
          <p:nvPr/>
        </p:nvPicPr>
        <p:blipFill>
          <a:blip r:embed="rId4"/>
          <a:stretch>
            <a:fillRect/>
          </a:stretch>
        </p:blipFill>
        <p:spPr>
          <a:xfrm>
            <a:off x="10325841" y="3892900"/>
            <a:ext cx="1863111" cy="2420961"/>
          </a:xfrm>
          <a:prstGeom prst="rect">
            <a:avLst/>
          </a:prstGeom>
        </p:spPr>
      </p:pic>
    </p:spTree>
    <p:extLst>
      <p:ext uri="{BB962C8B-B14F-4D97-AF65-F5344CB8AC3E}">
        <p14:creationId xmlns:p14="http://schemas.microsoft.com/office/powerpoint/2010/main" val="3587915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D357B45-7770-48B0-BEBE-86535D188D0F}"/>
              </a:ext>
            </a:extLst>
          </p:cNvPr>
          <p:cNvSpPr txBox="1">
            <a:spLocks/>
          </p:cNvSpPr>
          <p:nvPr/>
        </p:nvSpPr>
        <p:spPr>
          <a:xfrm>
            <a:off x="4784864" y="58188"/>
            <a:ext cx="7407135" cy="105823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pPr>
            <a:r>
              <a:rPr lang="en-US" sz="2800" b="1" dirty="0"/>
              <a:t>Learning from 2012-2017 NNAP</a:t>
            </a:r>
          </a:p>
        </p:txBody>
      </p:sp>
      <p:sp>
        <p:nvSpPr>
          <p:cNvPr id="17" name="Rectangle 16">
            <a:extLst>
              <a:ext uri="{FF2B5EF4-FFF2-40B4-BE49-F238E27FC236}">
                <a16:creationId xmlns:a16="http://schemas.microsoft.com/office/drawing/2014/main" id="{C95B82D5-A8BB-45BF-BED8-C7B2068921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4873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person, holding, sign&#10;&#10;Description automatically generated">
            <a:extLst>
              <a:ext uri="{FF2B5EF4-FFF2-40B4-BE49-F238E27FC236}">
                <a16:creationId xmlns:a16="http://schemas.microsoft.com/office/drawing/2014/main" id="{E270C2C0-0365-4FAE-9A87-CCD348D8B2B1}"/>
              </a:ext>
            </a:extLst>
          </p:cNvPr>
          <p:cNvPicPr>
            <a:picLocks noChangeAspect="1"/>
          </p:cNvPicPr>
          <p:nvPr/>
        </p:nvPicPr>
        <p:blipFill>
          <a:blip r:embed="rId2"/>
          <a:stretch>
            <a:fillRect/>
          </a:stretch>
        </p:blipFill>
        <p:spPr>
          <a:xfrm>
            <a:off x="1395308" y="1355942"/>
            <a:ext cx="1902472" cy="2470743"/>
          </a:xfrm>
          <a:prstGeom prst="rect">
            <a:avLst/>
          </a:prstGeom>
        </p:spPr>
      </p:pic>
      <p:pic>
        <p:nvPicPr>
          <p:cNvPr id="9" name="Picture 8">
            <a:extLst>
              <a:ext uri="{FF2B5EF4-FFF2-40B4-BE49-F238E27FC236}">
                <a16:creationId xmlns:a16="http://schemas.microsoft.com/office/drawing/2014/main" id="{CF4D2C28-5CFD-4D3C-A3A5-1AAC3B3DDA8D}"/>
              </a:ext>
            </a:extLst>
          </p:cNvPr>
          <p:cNvPicPr>
            <a:picLocks noChangeAspect="1"/>
          </p:cNvPicPr>
          <p:nvPr/>
        </p:nvPicPr>
        <p:blipFill rotWithShape="1">
          <a:blip r:embed="rId3"/>
          <a:srcRect l="28518" t="23876" r="60145" b="52558"/>
          <a:stretch/>
        </p:blipFill>
        <p:spPr>
          <a:xfrm>
            <a:off x="1616149" y="4569993"/>
            <a:ext cx="1414420" cy="1653825"/>
          </a:xfrm>
          <a:prstGeom prst="rect">
            <a:avLst/>
          </a:prstGeom>
          <a:effectLst/>
        </p:spPr>
      </p:pic>
      <p:sp>
        <p:nvSpPr>
          <p:cNvPr id="3" name="Content Placeholder 2"/>
          <p:cNvSpPr>
            <a:spLocks noGrp="1"/>
          </p:cNvSpPr>
          <p:nvPr>
            <p:ph idx="1"/>
          </p:nvPr>
        </p:nvSpPr>
        <p:spPr>
          <a:xfrm>
            <a:off x="4784864" y="1025006"/>
            <a:ext cx="7251192" cy="5603358"/>
          </a:xfrm>
        </p:spPr>
        <p:txBody>
          <a:bodyPr vert="horz" lIns="91440" tIns="45720" rIns="91440" bIns="45720" rtlCol="0">
            <a:normAutofit fontScale="92500" lnSpcReduction="10000"/>
          </a:bodyPr>
          <a:lstStyle/>
          <a:p>
            <a:pPr marL="571500" indent="-457200">
              <a:lnSpc>
                <a:spcPct val="90000"/>
              </a:lnSpc>
              <a:spcBef>
                <a:spcPts val="1200"/>
              </a:spcBef>
              <a:buFont typeface="Wingdings" panose="05000000000000000000" pitchFamily="2" charset="2"/>
              <a:buChar char="ü"/>
            </a:pPr>
            <a:r>
              <a:rPr lang="en-US" sz="2800" dirty="0"/>
              <a:t>NNAP provided : </a:t>
            </a:r>
          </a:p>
          <a:p>
            <a:pPr marL="914400" lvl="1" indent="-342900">
              <a:lnSpc>
                <a:spcPct val="90000"/>
              </a:lnSpc>
              <a:spcBef>
                <a:spcPts val="1200"/>
              </a:spcBef>
              <a:buFont typeface="Courier New" panose="02070309020205020404" pitchFamily="49" charset="0"/>
              <a:buChar char="o"/>
            </a:pPr>
            <a:r>
              <a:rPr lang="en-US" sz="2400" dirty="0"/>
              <a:t>One agreed plan and vision for nutrition </a:t>
            </a:r>
          </a:p>
          <a:p>
            <a:pPr marL="914400" lvl="1" indent="-342900">
              <a:lnSpc>
                <a:spcPct val="90000"/>
              </a:lnSpc>
              <a:spcBef>
                <a:spcPts val="1200"/>
              </a:spcBef>
              <a:buFont typeface="Courier New" panose="02070309020205020404" pitchFamily="49" charset="0"/>
              <a:buChar char="o"/>
            </a:pPr>
            <a:r>
              <a:rPr lang="en-US" sz="2400" dirty="0"/>
              <a:t>One coordinating authority: enhanced government leadership </a:t>
            </a:r>
          </a:p>
          <a:p>
            <a:pPr marL="914400" lvl="1" indent="-342900">
              <a:lnSpc>
                <a:spcPct val="90000"/>
              </a:lnSpc>
              <a:spcBef>
                <a:spcPts val="1200"/>
              </a:spcBef>
              <a:buFont typeface="Courier New" panose="02070309020205020404" pitchFamily="49" charset="0"/>
              <a:buChar char="o"/>
            </a:pPr>
            <a:r>
              <a:rPr lang="en-US" sz="2400" dirty="0"/>
              <a:t>One agreed nutrition M&amp;E framework </a:t>
            </a:r>
          </a:p>
          <a:p>
            <a:pPr marL="457200">
              <a:lnSpc>
                <a:spcPct val="90000"/>
              </a:lnSpc>
              <a:spcBef>
                <a:spcPts val="1200"/>
              </a:spcBef>
              <a:buFont typeface="Wingdings" panose="05000000000000000000" pitchFamily="2" charset="2"/>
              <a:buChar char="ü"/>
            </a:pPr>
            <a:r>
              <a:rPr lang="en-US" sz="2800" dirty="0"/>
              <a:t>Improved coordination of stakeholders, </a:t>
            </a:r>
          </a:p>
          <a:p>
            <a:pPr marL="457200">
              <a:lnSpc>
                <a:spcPct val="90000"/>
              </a:lnSpc>
              <a:spcBef>
                <a:spcPts val="1200"/>
              </a:spcBef>
              <a:buFont typeface="Wingdings" panose="05000000000000000000" pitchFamily="2" charset="2"/>
              <a:buChar char="ü"/>
            </a:pPr>
            <a:r>
              <a:rPr lang="en-US" sz="2800" dirty="0"/>
              <a:t>harmonized approach to implementation and monitoring of nutrition programs.</a:t>
            </a:r>
          </a:p>
          <a:p>
            <a:pPr marL="457200">
              <a:lnSpc>
                <a:spcPct val="90000"/>
              </a:lnSpc>
              <a:spcBef>
                <a:spcPts val="1200"/>
              </a:spcBef>
              <a:buFont typeface="Wingdings" panose="05000000000000000000" pitchFamily="2" charset="2"/>
              <a:buChar char="ü"/>
            </a:pPr>
            <a:r>
              <a:rPr lang="en-US" sz="2800" dirty="0"/>
              <a:t>Improved policy environment</a:t>
            </a:r>
          </a:p>
          <a:p>
            <a:pPr marL="457200">
              <a:lnSpc>
                <a:spcPct val="90000"/>
              </a:lnSpc>
              <a:spcBef>
                <a:spcPts val="1200"/>
              </a:spcBef>
              <a:buFont typeface="Wingdings" panose="05000000000000000000" pitchFamily="2" charset="2"/>
              <a:buChar char="ü"/>
            </a:pPr>
            <a:r>
              <a:rPr lang="en-US" sz="2800" dirty="0"/>
              <a:t>Improved capacity development</a:t>
            </a:r>
          </a:p>
          <a:p>
            <a:pPr marL="457200">
              <a:lnSpc>
                <a:spcPct val="90000"/>
              </a:lnSpc>
              <a:spcBef>
                <a:spcPts val="1200"/>
              </a:spcBef>
              <a:buFont typeface="Wingdings" panose="05000000000000000000" pitchFamily="2" charset="2"/>
              <a:buChar char="ü"/>
            </a:pPr>
            <a:r>
              <a:rPr lang="en-US" sz="2800" dirty="0"/>
              <a:t>Strengthened advocacy and social mobilization</a:t>
            </a:r>
          </a:p>
          <a:p>
            <a:pPr marL="457200">
              <a:lnSpc>
                <a:spcPct val="90000"/>
              </a:lnSpc>
              <a:spcBef>
                <a:spcPts val="1200"/>
              </a:spcBef>
              <a:buFont typeface="Wingdings" panose="05000000000000000000" pitchFamily="2" charset="2"/>
              <a:buChar char="ü"/>
            </a:pPr>
            <a:r>
              <a:rPr lang="en-US" sz="2800" dirty="0"/>
              <a:t>Improvement in nutrition indicators at population level</a:t>
            </a:r>
          </a:p>
        </p:txBody>
      </p:sp>
      <p:sp>
        <p:nvSpPr>
          <p:cNvPr id="14" name="Title 1">
            <a:extLst>
              <a:ext uri="{FF2B5EF4-FFF2-40B4-BE49-F238E27FC236}">
                <a16:creationId xmlns:a16="http://schemas.microsoft.com/office/drawing/2014/main" id="{90D271C2-55AB-4F13-BBF4-C93CDB6536F5}"/>
              </a:ext>
            </a:extLst>
          </p:cNvPr>
          <p:cNvSpPr txBox="1">
            <a:spLocks/>
          </p:cNvSpPr>
          <p:nvPr/>
        </p:nvSpPr>
        <p:spPr>
          <a:xfrm>
            <a:off x="484632" y="3712541"/>
            <a:ext cx="3523842" cy="85745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Aft>
                <a:spcPts val="600"/>
              </a:spcAft>
            </a:pPr>
            <a:r>
              <a:rPr lang="en-US" sz="2000" b="1" dirty="0"/>
              <a:t>Achievement</a:t>
            </a:r>
            <a:r>
              <a:rPr lang="en-US" sz="2400" b="1" dirty="0"/>
              <a:t> </a:t>
            </a:r>
          </a:p>
        </p:txBody>
      </p:sp>
      <p:sp>
        <p:nvSpPr>
          <p:cNvPr id="15" name="Title 1">
            <a:extLst>
              <a:ext uri="{FF2B5EF4-FFF2-40B4-BE49-F238E27FC236}">
                <a16:creationId xmlns:a16="http://schemas.microsoft.com/office/drawing/2014/main" id="{7176CAAF-0FDA-4D81-B2CF-729AF1EAB186}"/>
              </a:ext>
            </a:extLst>
          </p:cNvPr>
          <p:cNvSpPr txBox="1">
            <a:spLocks/>
          </p:cNvSpPr>
          <p:nvPr/>
        </p:nvSpPr>
        <p:spPr>
          <a:xfrm>
            <a:off x="484632" y="484631"/>
            <a:ext cx="3666744" cy="85745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Aft>
                <a:spcPts val="600"/>
              </a:spcAft>
            </a:pPr>
            <a:r>
              <a:rPr lang="en-US" sz="2000" b="1" dirty="0"/>
              <a:t>KNAP Development Process </a:t>
            </a:r>
          </a:p>
        </p:txBody>
      </p:sp>
    </p:spTree>
    <p:extLst>
      <p:ext uri="{BB962C8B-B14F-4D97-AF65-F5344CB8AC3E}">
        <p14:creationId xmlns:p14="http://schemas.microsoft.com/office/powerpoint/2010/main" val="601403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D357B45-7770-48B0-BEBE-86535D188D0F}"/>
              </a:ext>
            </a:extLst>
          </p:cNvPr>
          <p:cNvSpPr txBox="1">
            <a:spLocks/>
          </p:cNvSpPr>
          <p:nvPr/>
        </p:nvSpPr>
        <p:spPr>
          <a:xfrm>
            <a:off x="4784864" y="58188"/>
            <a:ext cx="7407135" cy="105823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pPr>
            <a:r>
              <a:rPr lang="en-US" sz="2800" b="1" dirty="0"/>
              <a:t>Learning from 2012-2017 NNAP</a:t>
            </a:r>
          </a:p>
        </p:txBody>
      </p:sp>
      <p:sp>
        <p:nvSpPr>
          <p:cNvPr id="17" name="Rectangle 16">
            <a:extLst>
              <a:ext uri="{FF2B5EF4-FFF2-40B4-BE49-F238E27FC236}">
                <a16:creationId xmlns:a16="http://schemas.microsoft.com/office/drawing/2014/main" id="{C95B82D5-A8BB-45BF-BED8-C7B2068921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4873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person, holding, sign&#10;&#10;Description automatically generated">
            <a:extLst>
              <a:ext uri="{FF2B5EF4-FFF2-40B4-BE49-F238E27FC236}">
                <a16:creationId xmlns:a16="http://schemas.microsoft.com/office/drawing/2014/main" id="{E270C2C0-0365-4FAE-9A87-CCD348D8B2B1}"/>
              </a:ext>
            </a:extLst>
          </p:cNvPr>
          <p:cNvPicPr>
            <a:picLocks noChangeAspect="1"/>
          </p:cNvPicPr>
          <p:nvPr/>
        </p:nvPicPr>
        <p:blipFill>
          <a:blip r:embed="rId2"/>
          <a:stretch>
            <a:fillRect/>
          </a:stretch>
        </p:blipFill>
        <p:spPr>
          <a:xfrm>
            <a:off x="1395308" y="1355942"/>
            <a:ext cx="1902472" cy="2470743"/>
          </a:xfrm>
          <a:prstGeom prst="rect">
            <a:avLst/>
          </a:prstGeom>
        </p:spPr>
      </p:pic>
      <p:sp>
        <p:nvSpPr>
          <p:cNvPr id="3" name="Content Placeholder 2"/>
          <p:cNvSpPr>
            <a:spLocks noGrp="1"/>
          </p:cNvSpPr>
          <p:nvPr>
            <p:ph idx="1"/>
          </p:nvPr>
        </p:nvSpPr>
        <p:spPr>
          <a:xfrm>
            <a:off x="4784864" y="1025006"/>
            <a:ext cx="7251192" cy="5603358"/>
          </a:xfrm>
        </p:spPr>
        <p:txBody>
          <a:bodyPr vert="horz" lIns="91440" tIns="45720" rIns="91440" bIns="45720" rtlCol="0">
            <a:normAutofit fontScale="92500" lnSpcReduction="10000"/>
          </a:bodyPr>
          <a:lstStyle/>
          <a:p>
            <a:pPr marL="571500" indent="-457200">
              <a:lnSpc>
                <a:spcPct val="90000"/>
              </a:lnSpc>
              <a:spcBef>
                <a:spcPts val="1200"/>
              </a:spcBef>
              <a:buFont typeface="Wingdings" panose="05000000000000000000" pitchFamily="2" charset="2"/>
              <a:buChar char="ü"/>
            </a:pPr>
            <a:r>
              <a:rPr lang="en-US" sz="2800" b="1" dirty="0"/>
              <a:t>Technical capacity gaps: </a:t>
            </a:r>
            <a:r>
              <a:rPr lang="en-US" sz="2800" dirty="0"/>
              <a:t>related to number and skills mix of nutrition staff especially in specialized </a:t>
            </a:r>
          </a:p>
          <a:p>
            <a:pPr marL="571500" indent="-457200">
              <a:lnSpc>
                <a:spcPct val="90000"/>
              </a:lnSpc>
              <a:spcBef>
                <a:spcPts val="1200"/>
              </a:spcBef>
              <a:buFont typeface="Wingdings" panose="05000000000000000000" pitchFamily="2" charset="2"/>
              <a:buChar char="ü"/>
            </a:pPr>
            <a:r>
              <a:rPr lang="en-US" sz="2800" b="1" dirty="0"/>
              <a:t>Structural capacity gaps: </a:t>
            </a:r>
            <a:r>
              <a:rPr lang="en-US" sz="2800" dirty="0"/>
              <a:t>related to distance and access to services, CHS not well developed, poor archiving of data and information, programmes not at scale</a:t>
            </a:r>
          </a:p>
          <a:p>
            <a:pPr marL="571500" indent="-457200">
              <a:lnSpc>
                <a:spcPct val="90000"/>
              </a:lnSpc>
              <a:spcBef>
                <a:spcPts val="1200"/>
              </a:spcBef>
              <a:buFont typeface="Wingdings" panose="05000000000000000000" pitchFamily="2" charset="2"/>
              <a:buChar char="ü"/>
            </a:pPr>
            <a:r>
              <a:rPr lang="en-US" sz="2800" b="1" dirty="0"/>
              <a:t>Financing gaps: </a:t>
            </a:r>
            <a:r>
              <a:rPr lang="en-US" sz="2800" dirty="0"/>
              <a:t>high cost of nutrition commodities and equipment, inadequate long-term financing with more emergency-oriented funding from government for short-term actions</a:t>
            </a:r>
          </a:p>
          <a:p>
            <a:pPr marL="571500" indent="-457200">
              <a:lnSpc>
                <a:spcPct val="90000"/>
              </a:lnSpc>
              <a:spcBef>
                <a:spcPts val="1200"/>
              </a:spcBef>
              <a:buFont typeface="Wingdings" panose="05000000000000000000" pitchFamily="2" charset="2"/>
              <a:buChar char="ü"/>
            </a:pPr>
            <a:r>
              <a:rPr lang="en-US" sz="2800" b="1" dirty="0"/>
              <a:t>Coordination and Leadership gaps: </a:t>
            </a:r>
            <a:r>
              <a:rPr lang="en-US" sz="2800" dirty="0"/>
              <a:t>low involvement of other sectors, limited linkages; for example, regulatory environmental challenges, advertisements of unhealthy foods</a:t>
            </a:r>
          </a:p>
        </p:txBody>
      </p:sp>
      <p:sp>
        <p:nvSpPr>
          <p:cNvPr id="14" name="Title 1">
            <a:extLst>
              <a:ext uri="{FF2B5EF4-FFF2-40B4-BE49-F238E27FC236}">
                <a16:creationId xmlns:a16="http://schemas.microsoft.com/office/drawing/2014/main" id="{90D271C2-55AB-4F13-BBF4-C93CDB6536F5}"/>
              </a:ext>
            </a:extLst>
          </p:cNvPr>
          <p:cNvSpPr txBox="1">
            <a:spLocks/>
          </p:cNvSpPr>
          <p:nvPr/>
        </p:nvSpPr>
        <p:spPr>
          <a:xfrm>
            <a:off x="484632" y="3712541"/>
            <a:ext cx="3523842" cy="85745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Aft>
                <a:spcPts val="600"/>
              </a:spcAft>
            </a:pPr>
            <a:r>
              <a:rPr lang="en-US" sz="2000" b="1" dirty="0"/>
              <a:t>Challenges </a:t>
            </a:r>
            <a:r>
              <a:rPr lang="en-US" sz="2400" b="1" dirty="0"/>
              <a:t> </a:t>
            </a:r>
          </a:p>
        </p:txBody>
      </p:sp>
      <p:sp>
        <p:nvSpPr>
          <p:cNvPr id="15" name="Title 1">
            <a:extLst>
              <a:ext uri="{FF2B5EF4-FFF2-40B4-BE49-F238E27FC236}">
                <a16:creationId xmlns:a16="http://schemas.microsoft.com/office/drawing/2014/main" id="{7176CAAF-0FDA-4D81-B2CF-729AF1EAB186}"/>
              </a:ext>
            </a:extLst>
          </p:cNvPr>
          <p:cNvSpPr txBox="1">
            <a:spLocks/>
          </p:cNvSpPr>
          <p:nvPr/>
        </p:nvSpPr>
        <p:spPr>
          <a:xfrm>
            <a:off x="484632" y="484631"/>
            <a:ext cx="3666744" cy="85745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Aft>
                <a:spcPts val="600"/>
              </a:spcAft>
            </a:pPr>
            <a:r>
              <a:rPr lang="en-US" sz="2000" b="1" dirty="0"/>
              <a:t>KNAP Development Process </a:t>
            </a:r>
          </a:p>
        </p:txBody>
      </p:sp>
      <p:pic>
        <p:nvPicPr>
          <p:cNvPr id="2" name="Picture 1">
            <a:extLst>
              <a:ext uri="{FF2B5EF4-FFF2-40B4-BE49-F238E27FC236}">
                <a16:creationId xmlns:a16="http://schemas.microsoft.com/office/drawing/2014/main" id="{7C5A5D70-2BC6-4640-9748-8FE25BD15A46}"/>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594201" y="4451270"/>
            <a:ext cx="1504686" cy="1732014"/>
          </a:xfrm>
          <a:prstGeom prst="rect">
            <a:avLst/>
          </a:prstGeom>
        </p:spPr>
      </p:pic>
    </p:spTree>
    <p:extLst>
      <p:ext uri="{BB962C8B-B14F-4D97-AF65-F5344CB8AC3E}">
        <p14:creationId xmlns:p14="http://schemas.microsoft.com/office/powerpoint/2010/main" val="1032470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D357B45-7770-48B0-BEBE-86535D188D0F}"/>
              </a:ext>
            </a:extLst>
          </p:cNvPr>
          <p:cNvSpPr txBox="1">
            <a:spLocks/>
          </p:cNvSpPr>
          <p:nvPr/>
        </p:nvSpPr>
        <p:spPr>
          <a:xfrm>
            <a:off x="4784864" y="58189"/>
            <a:ext cx="7407135" cy="70735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pPr>
            <a:r>
              <a:rPr lang="en-US" sz="2800" b="1" dirty="0"/>
              <a:t>Recommendations </a:t>
            </a:r>
          </a:p>
        </p:txBody>
      </p:sp>
      <p:sp>
        <p:nvSpPr>
          <p:cNvPr id="17" name="Rectangle 16">
            <a:extLst>
              <a:ext uri="{FF2B5EF4-FFF2-40B4-BE49-F238E27FC236}">
                <a16:creationId xmlns:a16="http://schemas.microsoft.com/office/drawing/2014/main" id="{C95B82D5-A8BB-45BF-BED8-C7B2068921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4873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person, holding, sign&#10;&#10;Description automatically generated">
            <a:extLst>
              <a:ext uri="{FF2B5EF4-FFF2-40B4-BE49-F238E27FC236}">
                <a16:creationId xmlns:a16="http://schemas.microsoft.com/office/drawing/2014/main" id="{E270C2C0-0365-4FAE-9A87-CCD348D8B2B1}"/>
              </a:ext>
            </a:extLst>
          </p:cNvPr>
          <p:cNvPicPr>
            <a:picLocks noChangeAspect="1"/>
          </p:cNvPicPr>
          <p:nvPr/>
        </p:nvPicPr>
        <p:blipFill>
          <a:blip r:embed="rId2"/>
          <a:stretch>
            <a:fillRect/>
          </a:stretch>
        </p:blipFill>
        <p:spPr>
          <a:xfrm>
            <a:off x="1366768" y="1025006"/>
            <a:ext cx="1902472" cy="2470743"/>
          </a:xfrm>
          <a:prstGeom prst="rect">
            <a:avLst/>
          </a:prstGeom>
        </p:spPr>
      </p:pic>
      <p:sp>
        <p:nvSpPr>
          <p:cNvPr id="3" name="Content Placeholder 2"/>
          <p:cNvSpPr>
            <a:spLocks noGrp="1"/>
          </p:cNvSpPr>
          <p:nvPr>
            <p:ph idx="1"/>
          </p:nvPr>
        </p:nvSpPr>
        <p:spPr>
          <a:xfrm>
            <a:off x="4784864" y="765545"/>
            <a:ext cx="7251192" cy="6166883"/>
          </a:xfrm>
        </p:spPr>
        <p:txBody>
          <a:bodyPr vert="horz" lIns="91440" tIns="45720" rIns="91440" bIns="45720" rtlCol="0">
            <a:normAutofit fontScale="92500" lnSpcReduction="10000"/>
          </a:bodyPr>
          <a:lstStyle/>
          <a:p>
            <a:pPr lvl="0">
              <a:spcBef>
                <a:spcPts val="600"/>
              </a:spcBef>
            </a:pPr>
            <a:r>
              <a:rPr lang="en-US" sz="2000" dirty="0">
                <a:solidFill>
                  <a:prstClr val="black"/>
                </a:solidFill>
              </a:rPr>
              <a:t>Strengthen policy coherence across sectors</a:t>
            </a:r>
          </a:p>
          <a:p>
            <a:pPr lvl="0">
              <a:spcBef>
                <a:spcPts val="600"/>
              </a:spcBef>
            </a:pPr>
            <a:r>
              <a:rPr lang="en-US" sz="2000" dirty="0">
                <a:solidFill>
                  <a:prstClr val="black"/>
                </a:solidFill>
              </a:rPr>
              <a:t>Strengthen financing for nutrition</a:t>
            </a:r>
          </a:p>
          <a:p>
            <a:pPr lvl="0">
              <a:spcBef>
                <a:spcPts val="600"/>
              </a:spcBef>
            </a:pPr>
            <a:r>
              <a:rPr lang="en-US" sz="2000" dirty="0">
                <a:solidFill>
                  <a:prstClr val="black"/>
                </a:solidFill>
              </a:rPr>
              <a:t>Strengthen multisectoral coordination and collaboration: including strengthening governance and leadership for nutrition across sectors.</a:t>
            </a:r>
          </a:p>
          <a:p>
            <a:pPr lvl="0">
              <a:spcBef>
                <a:spcPts val="600"/>
              </a:spcBef>
            </a:pPr>
            <a:r>
              <a:rPr lang="en-US" sz="2000" dirty="0">
                <a:solidFill>
                  <a:prstClr val="black"/>
                </a:solidFill>
              </a:rPr>
              <a:t>Enhance advocacy, communication and social mobilization for nutrition at all levels</a:t>
            </a:r>
          </a:p>
          <a:p>
            <a:pPr lvl="0">
              <a:spcBef>
                <a:spcPts val="600"/>
              </a:spcBef>
            </a:pPr>
            <a:r>
              <a:rPr lang="en-US" sz="2000" dirty="0">
                <a:solidFill>
                  <a:prstClr val="black"/>
                </a:solidFill>
              </a:rPr>
              <a:t>Enhance and scale up monitoring and evaluation systems for nutrition at national and county levels</a:t>
            </a:r>
          </a:p>
          <a:p>
            <a:pPr lvl="0">
              <a:spcBef>
                <a:spcPts val="600"/>
              </a:spcBef>
            </a:pPr>
            <a:r>
              <a:rPr lang="en-US" sz="2000" dirty="0">
                <a:solidFill>
                  <a:prstClr val="black"/>
                </a:solidFill>
              </a:rPr>
              <a:t>Strengthen capacity development initiatives including infrastructure, products and technologies, commodities, HR management, internships, technical trainings including specialization</a:t>
            </a:r>
          </a:p>
          <a:p>
            <a:pPr lvl="0">
              <a:spcBef>
                <a:spcPts val="600"/>
              </a:spcBef>
            </a:pPr>
            <a:r>
              <a:rPr lang="en-US" sz="2000" dirty="0">
                <a:solidFill>
                  <a:prstClr val="black"/>
                </a:solidFill>
              </a:rPr>
              <a:t>Strengthen partnerships and collaboration with private sector.</a:t>
            </a:r>
          </a:p>
          <a:p>
            <a:pPr lvl="0">
              <a:spcBef>
                <a:spcPts val="600"/>
              </a:spcBef>
            </a:pPr>
            <a:r>
              <a:rPr lang="en-US" sz="2000" dirty="0">
                <a:solidFill>
                  <a:prstClr val="black"/>
                </a:solidFill>
              </a:rPr>
              <a:t>Enhance systems for evidence generation, knowledge management and utilization</a:t>
            </a:r>
          </a:p>
          <a:p>
            <a:pPr lvl="0">
              <a:spcBef>
                <a:spcPts val="600"/>
              </a:spcBef>
            </a:pPr>
            <a:r>
              <a:rPr lang="en-US" sz="2000" dirty="0">
                <a:solidFill>
                  <a:prstClr val="black"/>
                </a:solidFill>
              </a:rPr>
              <a:t>Enhance and scale up population-level nutrition awareness initiatives while ensuring life-course approach is implemented</a:t>
            </a:r>
          </a:p>
          <a:p>
            <a:pPr lvl="0">
              <a:spcBef>
                <a:spcPts val="600"/>
              </a:spcBef>
            </a:pPr>
            <a:r>
              <a:rPr lang="en-US" sz="2000" dirty="0">
                <a:solidFill>
                  <a:prstClr val="black"/>
                </a:solidFill>
              </a:rPr>
              <a:t>Enhance and strengthen regulatory and compliance monitoring for nutrition commodities and allied products</a:t>
            </a:r>
            <a:endParaRPr lang="en-GB" sz="2000" dirty="0">
              <a:solidFill>
                <a:prstClr val="black"/>
              </a:solidFill>
            </a:endParaRPr>
          </a:p>
        </p:txBody>
      </p:sp>
      <p:sp>
        <p:nvSpPr>
          <p:cNvPr id="14" name="Title 1">
            <a:extLst>
              <a:ext uri="{FF2B5EF4-FFF2-40B4-BE49-F238E27FC236}">
                <a16:creationId xmlns:a16="http://schemas.microsoft.com/office/drawing/2014/main" id="{90D271C2-55AB-4F13-BBF4-C93CDB6536F5}"/>
              </a:ext>
            </a:extLst>
          </p:cNvPr>
          <p:cNvSpPr txBox="1">
            <a:spLocks/>
          </p:cNvSpPr>
          <p:nvPr/>
        </p:nvSpPr>
        <p:spPr>
          <a:xfrm>
            <a:off x="1084627" y="3721617"/>
            <a:ext cx="2466754" cy="540375"/>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Aft>
                <a:spcPts val="600"/>
              </a:spcAft>
            </a:pPr>
            <a:r>
              <a:rPr lang="en-US" sz="2000" b="1" dirty="0"/>
              <a:t>Recommendations/ lessons learnt </a:t>
            </a:r>
          </a:p>
        </p:txBody>
      </p:sp>
      <p:sp>
        <p:nvSpPr>
          <p:cNvPr id="15" name="Title 1">
            <a:extLst>
              <a:ext uri="{FF2B5EF4-FFF2-40B4-BE49-F238E27FC236}">
                <a16:creationId xmlns:a16="http://schemas.microsoft.com/office/drawing/2014/main" id="{7176CAAF-0FDA-4D81-B2CF-729AF1EAB186}"/>
              </a:ext>
            </a:extLst>
          </p:cNvPr>
          <p:cNvSpPr txBox="1">
            <a:spLocks/>
          </p:cNvSpPr>
          <p:nvPr/>
        </p:nvSpPr>
        <p:spPr>
          <a:xfrm>
            <a:off x="484632" y="484631"/>
            <a:ext cx="3666744" cy="5403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Aft>
                <a:spcPts val="600"/>
              </a:spcAft>
            </a:pPr>
            <a:r>
              <a:rPr lang="en-US" sz="2000" b="1" dirty="0"/>
              <a:t>KNAP Development Process </a:t>
            </a:r>
          </a:p>
        </p:txBody>
      </p:sp>
      <p:pic>
        <p:nvPicPr>
          <p:cNvPr id="2" name="Picture 1">
            <a:extLst>
              <a:ext uri="{FF2B5EF4-FFF2-40B4-BE49-F238E27FC236}">
                <a16:creationId xmlns:a16="http://schemas.microsoft.com/office/drawing/2014/main" id="{3A148C6E-C871-4320-9C3B-4393C554606A}"/>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54730" t="33178" r="8526" b="16899"/>
          <a:stretch/>
        </p:blipFill>
        <p:spPr>
          <a:xfrm>
            <a:off x="1486089" y="4487861"/>
            <a:ext cx="1663830" cy="1695423"/>
          </a:xfrm>
          <a:prstGeom prst="rect">
            <a:avLst/>
          </a:prstGeom>
        </p:spPr>
      </p:pic>
    </p:spTree>
    <p:extLst>
      <p:ext uri="{BB962C8B-B14F-4D97-AF65-F5344CB8AC3E}">
        <p14:creationId xmlns:p14="http://schemas.microsoft.com/office/powerpoint/2010/main" val="3134029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B0795-3761-4CB7-B909-3F14C788C82F}"/>
              </a:ext>
            </a:extLst>
          </p:cNvPr>
          <p:cNvSpPr>
            <a:spLocks noGrp="1"/>
          </p:cNvSpPr>
          <p:nvPr>
            <p:ph idx="1"/>
          </p:nvPr>
        </p:nvSpPr>
        <p:spPr>
          <a:xfrm>
            <a:off x="239488" y="305688"/>
            <a:ext cx="11952511" cy="1200466"/>
          </a:xfrm>
        </p:spPr>
        <p:txBody>
          <a:bodyPr>
            <a:normAutofit/>
          </a:bodyPr>
          <a:lstStyle/>
          <a:p>
            <a:pPr>
              <a:buFont typeface="Wingdings" panose="05000000000000000000" pitchFamily="2" charset="2"/>
              <a:buChar char="ü"/>
            </a:pPr>
            <a:r>
              <a:rPr lang="en-US" sz="2400" b="1" dirty="0"/>
              <a:t>Result based nutrition plan </a:t>
            </a:r>
          </a:p>
          <a:p>
            <a:r>
              <a:rPr lang="en-US" sz="2000" dirty="0"/>
              <a:t>Overall expected result for KNAP is for all Kenyans to achieve optimal nutrition for a healthier and better quality life and improved productivity for the country’s accelerated social and economic growth</a:t>
            </a:r>
          </a:p>
        </p:txBody>
      </p:sp>
      <p:pic>
        <p:nvPicPr>
          <p:cNvPr id="9" name="Picture 8">
            <a:extLst>
              <a:ext uri="{FF2B5EF4-FFF2-40B4-BE49-F238E27FC236}">
                <a16:creationId xmlns:a16="http://schemas.microsoft.com/office/drawing/2014/main" id="{03CFD5BC-0783-4286-AAC8-18128971C896}"/>
              </a:ext>
            </a:extLst>
          </p:cNvPr>
          <p:cNvPicPr>
            <a:picLocks noChangeAspect="1"/>
          </p:cNvPicPr>
          <p:nvPr/>
        </p:nvPicPr>
        <p:blipFill>
          <a:blip r:embed="rId3"/>
          <a:stretch>
            <a:fillRect/>
          </a:stretch>
        </p:blipFill>
        <p:spPr>
          <a:xfrm>
            <a:off x="239489" y="1709056"/>
            <a:ext cx="4571998" cy="4698705"/>
          </a:xfrm>
          <a:prstGeom prst="rect">
            <a:avLst/>
          </a:prstGeom>
        </p:spPr>
      </p:pic>
      <p:sp>
        <p:nvSpPr>
          <p:cNvPr id="11" name="Content Placeholder 2">
            <a:extLst>
              <a:ext uri="{FF2B5EF4-FFF2-40B4-BE49-F238E27FC236}">
                <a16:creationId xmlns:a16="http://schemas.microsoft.com/office/drawing/2014/main" id="{FD2CA646-B4A9-4456-A91B-AB8883DE6870}"/>
              </a:ext>
            </a:extLst>
          </p:cNvPr>
          <p:cNvSpPr txBox="1">
            <a:spLocks/>
          </p:cNvSpPr>
          <p:nvPr/>
        </p:nvSpPr>
        <p:spPr>
          <a:xfrm>
            <a:off x="5050976" y="1567543"/>
            <a:ext cx="7141024" cy="5188560"/>
          </a:xfrm>
          <a:prstGeom prst="rect">
            <a:avLst/>
          </a:prstGeom>
          <a:solidFill>
            <a:schemeClr val="accent1"/>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300"/>
              </a:spcBef>
              <a:buNone/>
            </a:pPr>
            <a:r>
              <a:rPr lang="en-US" sz="2200" b="1" dirty="0">
                <a:solidFill>
                  <a:schemeClr val="bg1"/>
                </a:solidFill>
              </a:rPr>
              <a:t>Key strategies </a:t>
            </a:r>
          </a:p>
          <a:p>
            <a:pPr>
              <a:spcBef>
                <a:spcPts val="300"/>
              </a:spcBef>
            </a:pPr>
            <a:r>
              <a:rPr lang="en-US" sz="2200" dirty="0">
                <a:solidFill>
                  <a:schemeClr val="bg1"/>
                </a:solidFill>
              </a:rPr>
              <a:t> Life-course approach to nutrition programming</a:t>
            </a:r>
          </a:p>
          <a:p>
            <a:pPr>
              <a:spcBef>
                <a:spcPts val="300"/>
              </a:spcBef>
            </a:pPr>
            <a:r>
              <a:rPr lang="en-US" sz="2200" dirty="0">
                <a:solidFill>
                  <a:schemeClr val="bg1"/>
                </a:solidFill>
              </a:rPr>
              <a:t>Sectoral and multisectoral approaches</a:t>
            </a:r>
          </a:p>
          <a:p>
            <a:pPr>
              <a:spcBef>
                <a:spcPts val="300"/>
              </a:spcBef>
            </a:pPr>
            <a:r>
              <a:rPr lang="en-US" sz="2200" dirty="0">
                <a:solidFill>
                  <a:schemeClr val="bg1"/>
                </a:solidFill>
              </a:rPr>
              <a:t>Integration which takes into account the various platforms in place to deliver nutrition </a:t>
            </a:r>
          </a:p>
          <a:p>
            <a:pPr>
              <a:spcBef>
                <a:spcPts val="300"/>
              </a:spcBef>
            </a:pPr>
            <a:r>
              <a:rPr lang="en-US" sz="2200" dirty="0">
                <a:solidFill>
                  <a:schemeClr val="bg1"/>
                </a:solidFill>
              </a:rPr>
              <a:t>Capacity strengthening for implementation of nutrition services</a:t>
            </a:r>
          </a:p>
          <a:p>
            <a:pPr>
              <a:spcBef>
                <a:spcPts val="300"/>
              </a:spcBef>
            </a:pPr>
            <a:r>
              <a:rPr lang="en-US" sz="2200" dirty="0">
                <a:solidFill>
                  <a:schemeClr val="bg1"/>
                </a:solidFill>
              </a:rPr>
              <a:t>Advocacy, communication and social mobilization: for increased political goodwill for increased investments and raising population-level awareness</a:t>
            </a:r>
          </a:p>
          <a:p>
            <a:pPr>
              <a:spcBef>
                <a:spcPts val="300"/>
              </a:spcBef>
            </a:pPr>
            <a:r>
              <a:rPr lang="en-US" sz="2200" dirty="0">
                <a:solidFill>
                  <a:schemeClr val="bg1"/>
                </a:solidFill>
              </a:rPr>
              <a:t>Equity and human rights</a:t>
            </a:r>
          </a:p>
          <a:p>
            <a:pPr>
              <a:spcBef>
                <a:spcPts val="300"/>
              </a:spcBef>
            </a:pPr>
            <a:r>
              <a:rPr lang="en-US" sz="2200" dirty="0">
                <a:solidFill>
                  <a:schemeClr val="bg1"/>
                </a:solidFill>
              </a:rPr>
              <a:t>Resilience and risk-informed programming</a:t>
            </a:r>
          </a:p>
          <a:p>
            <a:pPr>
              <a:spcBef>
                <a:spcPts val="300"/>
              </a:spcBef>
            </a:pPr>
            <a:r>
              <a:rPr lang="en-US" sz="2200" dirty="0">
                <a:solidFill>
                  <a:schemeClr val="bg1"/>
                </a:solidFill>
              </a:rPr>
              <a:t>Monitoring, evaluation, learning and accountability</a:t>
            </a:r>
          </a:p>
          <a:p>
            <a:pPr>
              <a:spcBef>
                <a:spcPts val="300"/>
              </a:spcBef>
            </a:pPr>
            <a:r>
              <a:rPr lang="en-US" sz="2200" dirty="0">
                <a:solidFill>
                  <a:schemeClr val="bg1"/>
                </a:solidFill>
              </a:rPr>
              <a:t>Sustainability: empowerment for sustainability of results</a:t>
            </a:r>
          </a:p>
        </p:txBody>
      </p:sp>
      <p:pic>
        <p:nvPicPr>
          <p:cNvPr id="14" name="Picture 13">
            <a:extLst>
              <a:ext uri="{FF2B5EF4-FFF2-40B4-BE49-F238E27FC236}">
                <a16:creationId xmlns:a16="http://schemas.microsoft.com/office/drawing/2014/main" id="{60A01E99-821E-49AF-AB4C-033231B0704C}"/>
              </a:ext>
            </a:extLst>
          </p:cNvPr>
          <p:cNvPicPr>
            <a:picLocks noChangeAspect="1"/>
          </p:cNvPicPr>
          <p:nvPr/>
        </p:nvPicPr>
        <p:blipFill rotWithShape="1">
          <a:blip r:embed="rId4">
            <a:duotone>
              <a:prstClr val="black"/>
              <a:schemeClr val="accent1">
                <a:tint val="45000"/>
                <a:satMod val="400000"/>
              </a:schemeClr>
            </a:duotone>
          </a:blip>
          <a:srcRect l="22857" t="46984" r="56161" b="15555"/>
          <a:stretch/>
        </p:blipFill>
        <p:spPr>
          <a:xfrm>
            <a:off x="11146966" y="1567543"/>
            <a:ext cx="1045034" cy="1049482"/>
          </a:xfrm>
          <a:prstGeom prst="rect">
            <a:avLst/>
          </a:prstGeom>
        </p:spPr>
      </p:pic>
    </p:spTree>
    <p:extLst>
      <p:ext uri="{BB962C8B-B14F-4D97-AF65-F5344CB8AC3E}">
        <p14:creationId xmlns:p14="http://schemas.microsoft.com/office/powerpoint/2010/main" val="3993874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B0795-3761-4CB7-B909-3F14C788C82F}"/>
              </a:ext>
            </a:extLst>
          </p:cNvPr>
          <p:cNvSpPr>
            <a:spLocks noGrp="1"/>
          </p:cNvSpPr>
          <p:nvPr>
            <p:ph idx="1"/>
          </p:nvPr>
        </p:nvSpPr>
        <p:spPr>
          <a:xfrm>
            <a:off x="0" y="217714"/>
            <a:ext cx="12192000" cy="1132115"/>
          </a:xfrm>
        </p:spPr>
        <p:txBody>
          <a:bodyPr>
            <a:normAutofit/>
          </a:bodyPr>
          <a:lstStyle/>
          <a:p>
            <a:pPr>
              <a:buFont typeface="Wingdings" panose="05000000000000000000" pitchFamily="2" charset="2"/>
              <a:buChar char="ü"/>
            </a:pPr>
            <a:r>
              <a:rPr lang="en-US" sz="2800" b="1" dirty="0"/>
              <a:t>Result based nutrition plan </a:t>
            </a:r>
          </a:p>
          <a:p>
            <a:r>
              <a:rPr lang="en-US" sz="2400" dirty="0"/>
              <a:t>To achieve the expected result a total of 19 key result areas (KRAs) have been defined</a:t>
            </a:r>
          </a:p>
        </p:txBody>
      </p:sp>
      <p:pic>
        <p:nvPicPr>
          <p:cNvPr id="2" name="Picture 1">
            <a:extLst>
              <a:ext uri="{FF2B5EF4-FFF2-40B4-BE49-F238E27FC236}">
                <a16:creationId xmlns:a16="http://schemas.microsoft.com/office/drawing/2014/main" id="{24DC9E31-4A57-472E-B00D-2215066BE6D7}"/>
              </a:ext>
            </a:extLst>
          </p:cNvPr>
          <p:cNvPicPr>
            <a:picLocks noChangeAspect="1"/>
          </p:cNvPicPr>
          <p:nvPr/>
        </p:nvPicPr>
        <p:blipFill>
          <a:blip r:embed="rId2"/>
          <a:stretch>
            <a:fillRect/>
          </a:stretch>
        </p:blipFill>
        <p:spPr>
          <a:xfrm>
            <a:off x="216697" y="1349829"/>
            <a:ext cx="11757590" cy="5290457"/>
          </a:xfrm>
          <a:prstGeom prst="rect">
            <a:avLst/>
          </a:prstGeom>
        </p:spPr>
      </p:pic>
    </p:spTree>
    <p:extLst>
      <p:ext uri="{BB962C8B-B14F-4D97-AF65-F5344CB8AC3E}">
        <p14:creationId xmlns:p14="http://schemas.microsoft.com/office/powerpoint/2010/main" val="4060924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D3EC8-77DF-42BD-BD4F-B6FC1EB062F4}"/>
              </a:ext>
            </a:extLst>
          </p:cNvPr>
          <p:cNvSpPr>
            <a:spLocks noGrp="1"/>
          </p:cNvSpPr>
          <p:nvPr>
            <p:ph type="title"/>
          </p:nvPr>
        </p:nvSpPr>
        <p:spPr>
          <a:xfrm>
            <a:off x="0" y="280918"/>
            <a:ext cx="12192000" cy="565334"/>
          </a:xfrm>
        </p:spPr>
        <p:txBody>
          <a:bodyPr>
            <a:noAutofit/>
          </a:bodyPr>
          <a:lstStyle/>
          <a:p>
            <a:pPr algn="l"/>
            <a:r>
              <a:rPr lang="en-US" sz="3600" b="1" dirty="0"/>
              <a:t>Estimated Cost of the 2018-2022</a:t>
            </a:r>
          </a:p>
        </p:txBody>
      </p:sp>
      <p:pic>
        <p:nvPicPr>
          <p:cNvPr id="4" name="Picture 3">
            <a:extLst>
              <a:ext uri="{FF2B5EF4-FFF2-40B4-BE49-F238E27FC236}">
                <a16:creationId xmlns:a16="http://schemas.microsoft.com/office/drawing/2014/main" id="{0D8AE9D8-1FB8-407D-B533-C664ECDA369D}"/>
              </a:ext>
            </a:extLst>
          </p:cNvPr>
          <p:cNvPicPr>
            <a:picLocks noChangeAspect="1"/>
          </p:cNvPicPr>
          <p:nvPr/>
        </p:nvPicPr>
        <p:blipFill rotWithShape="1">
          <a:blip r:embed="rId2">
            <a:grayscl/>
          </a:blip>
          <a:srcRect t="5721" r="3189" b="3625"/>
          <a:stretch/>
        </p:blipFill>
        <p:spPr>
          <a:xfrm>
            <a:off x="228599" y="3934770"/>
            <a:ext cx="11680371" cy="2190308"/>
          </a:xfrm>
          <a:prstGeom prst="rect">
            <a:avLst/>
          </a:prstGeom>
        </p:spPr>
      </p:pic>
      <p:sp>
        <p:nvSpPr>
          <p:cNvPr id="5" name="Rectangle: Rounded Corners 4">
            <a:extLst>
              <a:ext uri="{FF2B5EF4-FFF2-40B4-BE49-F238E27FC236}">
                <a16:creationId xmlns:a16="http://schemas.microsoft.com/office/drawing/2014/main" id="{5AC2F883-070C-41A0-8BAF-C9C7E32D55A4}"/>
              </a:ext>
            </a:extLst>
          </p:cNvPr>
          <p:cNvSpPr/>
          <p:nvPr/>
        </p:nvSpPr>
        <p:spPr>
          <a:xfrm>
            <a:off x="1240972" y="1293035"/>
            <a:ext cx="4855028" cy="2046515"/>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The total cost to achieve the 19 key results over the next five years is KES 38.4 billion (US$ 379.9 million)</a:t>
            </a:r>
          </a:p>
        </p:txBody>
      </p:sp>
      <p:pic>
        <p:nvPicPr>
          <p:cNvPr id="8" name="Picture 7">
            <a:extLst>
              <a:ext uri="{FF2B5EF4-FFF2-40B4-BE49-F238E27FC236}">
                <a16:creationId xmlns:a16="http://schemas.microsoft.com/office/drawing/2014/main" id="{23428B6B-3CC1-4D64-BDE7-0E9893F7A876}"/>
              </a:ext>
            </a:extLst>
          </p:cNvPr>
          <p:cNvPicPr>
            <a:picLocks noChangeAspect="1"/>
          </p:cNvPicPr>
          <p:nvPr/>
        </p:nvPicPr>
        <p:blipFill rotWithShape="1">
          <a:blip r:embed="rId3"/>
          <a:srcRect l="4018" t="24763" r="36250" b="9682"/>
          <a:stretch/>
        </p:blipFill>
        <p:spPr>
          <a:xfrm>
            <a:off x="7436199" y="0"/>
            <a:ext cx="4755801" cy="2743200"/>
          </a:xfrm>
          <a:prstGeom prst="rect">
            <a:avLst/>
          </a:prstGeom>
        </p:spPr>
      </p:pic>
    </p:spTree>
    <p:extLst>
      <p:ext uri="{BB962C8B-B14F-4D97-AF65-F5344CB8AC3E}">
        <p14:creationId xmlns:p14="http://schemas.microsoft.com/office/powerpoint/2010/main" val="3355652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D3EC8-77DF-42BD-BD4F-B6FC1EB062F4}"/>
              </a:ext>
            </a:extLst>
          </p:cNvPr>
          <p:cNvSpPr>
            <a:spLocks noGrp="1"/>
          </p:cNvSpPr>
          <p:nvPr>
            <p:ph type="title"/>
          </p:nvPr>
        </p:nvSpPr>
        <p:spPr>
          <a:xfrm>
            <a:off x="0" y="150290"/>
            <a:ext cx="12192000" cy="565334"/>
          </a:xfrm>
        </p:spPr>
        <p:txBody>
          <a:bodyPr>
            <a:noAutofit/>
          </a:bodyPr>
          <a:lstStyle/>
          <a:p>
            <a:r>
              <a:rPr lang="en-US" sz="3600" b="1"/>
              <a:t>KNAP MEAL Logical Framework </a:t>
            </a:r>
            <a:endParaRPr lang="en-US" sz="3600" b="1" dirty="0"/>
          </a:p>
        </p:txBody>
      </p:sp>
      <p:sp>
        <p:nvSpPr>
          <p:cNvPr id="3" name="Content Placeholder 2">
            <a:extLst>
              <a:ext uri="{FF2B5EF4-FFF2-40B4-BE49-F238E27FC236}">
                <a16:creationId xmlns:a16="http://schemas.microsoft.com/office/drawing/2014/main" id="{187F3E85-84F4-4DDE-A459-F9C1FB4B4732}"/>
              </a:ext>
            </a:extLst>
          </p:cNvPr>
          <p:cNvSpPr>
            <a:spLocks noGrp="1"/>
          </p:cNvSpPr>
          <p:nvPr>
            <p:ph idx="1"/>
          </p:nvPr>
        </p:nvSpPr>
        <p:spPr>
          <a:xfrm>
            <a:off x="0" y="715624"/>
            <a:ext cx="12192000" cy="1994918"/>
          </a:xfrm>
        </p:spPr>
        <p:txBody>
          <a:bodyPr>
            <a:normAutofit/>
          </a:bodyPr>
          <a:lstStyle/>
          <a:p>
            <a:r>
              <a:rPr lang="en-US" sz="2000" dirty="0"/>
              <a:t>MEAL will facilitate tracking and evaluation of performance of set targets</a:t>
            </a:r>
          </a:p>
          <a:p>
            <a:r>
              <a:rPr lang="en-US" sz="2000" dirty="0"/>
              <a:t>Serve as an accountability and learning framework for nutrition stakeholders</a:t>
            </a:r>
          </a:p>
          <a:p>
            <a:r>
              <a:rPr lang="en-US" sz="2000" dirty="0"/>
              <a:t>Provides a summary of select results and indicators that will be mutually tracked and reported on by all sectors responsible for the implementation of KNAP referred to as </a:t>
            </a:r>
            <a:r>
              <a:rPr lang="en-US" sz="2000" b="1" dirty="0"/>
              <a:t>Common Result and Accountability Framework (CRAF)</a:t>
            </a:r>
            <a:endParaRPr lang="en-US" sz="2000" dirty="0"/>
          </a:p>
          <a:p>
            <a:endParaRPr lang="en-US" sz="1800" dirty="0"/>
          </a:p>
        </p:txBody>
      </p:sp>
      <p:pic>
        <p:nvPicPr>
          <p:cNvPr id="5" name="Picture 4">
            <a:extLst>
              <a:ext uri="{FF2B5EF4-FFF2-40B4-BE49-F238E27FC236}">
                <a16:creationId xmlns:a16="http://schemas.microsoft.com/office/drawing/2014/main" id="{4C695317-CF74-456D-8F3D-6534A678FAE9}"/>
              </a:ext>
            </a:extLst>
          </p:cNvPr>
          <p:cNvPicPr>
            <a:picLocks noChangeAspect="1"/>
          </p:cNvPicPr>
          <p:nvPr/>
        </p:nvPicPr>
        <p:blipFill>
          <a:blip r:embed="rId3"/>
          <a:stretch>
            <a:fillRect/>
          </a:stretch>
        </p:blipFill>
        <p:spPr>
          <a:xfrm>
            <a:off x="250372" y="2481944"/>
            <a:ext cx="11615058" cy="4136570"/>
          </a:xfrm>
          <a:prstGeom prst="rect">
            <a:avLst/>
          </a:prstGeom>
        </p:spPr>
      </p:pic>
    </p:spTree>
    <p:extLst>
      <p:ext uri="{BB962C8B-B14F-4D97-AF65-F5344CB8AC3E}">
        <p14:creationId xmlns:p14="http://schemas.microsoft.com/office/powerpoint/2010/main" val="97102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D3EC8-77DF-42BD-BD4F-B6FC1EB062F4}"/>
              </a:ext>
            </a:extLst>
          </p:cNvPr>
          <p:cNvSpPr>
            <a:spLocks noGrp="1"/>
          </p:cNvSpPr>
          <p:nvPr>
            <p:ph type="title"/>
          </p:nvPr>
        </p:nvSpPr>
        <p:spPr>
          <a:xfrm>
            <a:off x="0" y="106747"/>
            <a:ext cx="12192000" cy="565334"/>
          </a:xfrm>
        </p:spPr>
        <p:txBody>
          <a:bodyPr>
            <a:noAutofit/>
          </a:bodyPr>
          <a:lstStyle/>
          <a:p>
            <a:r>
              <a:rPr lang="en-US" sz="4000" b="1" dirty="0"/>
              <a:t>Partnerships and Coordination for KNAP</a:t>
            </a:r>
          </a:p>
        </p:txBody>
      </p:sp>
      <p:pic>
        <p:nvPicPr>
          <p:cNvPr id="8" name="Picture 7">
            <a:extLst>
              <a:ext uri="{FF2B5EF4-FFF2-40B4-BE49-F238E27FC236}">
                <a16:creationId xmlns:a16="http://schemas.microsoft.com/office/drawing/2014/main" id="{5C1B8505-605B-4542-830E-9CFDBAC10801}"/>
              </a:ext>
            </a:extLst>
          </p:cNvPr>
          <p:cNvPicPr>
            <a:picLocks noChangeAspect="1"/>
          </p:cNvPicPr>
          <p:nvPr/>
        </p:nvPicPr>
        <p:blipFill rotWithShape="1">
          <a:blip r:embed="rId3"/>
          <a:srcRect l="5470" t="6635" r="4865" b="4046"/>
          <a:stretch/>
        </p:blipFill>
        <p:spPr>
          <a:xfrm>
            <a:off x="76200" y="1774372"/>
            <a:ext cx="4288971" cy="4440237"/>
          </a:xfrm>
          <a:prstGeom prst="rect">
            <a:avLst/>
          </a:prstGeom>
        </p:spPr>
      </p:pic>
      <p:pic>
        <p:nvPicPr>
          <p:cNvPr id="9" name="Picture 8">
            <a:extLst>
              <a:ext uri="{FF2B5EF4-FFF2-40B4-BE49-F238E27FC236}">
                <a16:creationId xmlns:a16="http://schemas.microsoft.com/office/drawing/2014/main" id="{C5CFB93B-1D48-4D14-A65E-E039089B1513}"/>
              </a:ext>
            </a:extLst>
          </p:cNvPr>
          <p:cNvPicPr>
            <a:picLocks noChangeAspect="1"/>
          </p:cNvPicPr>
          <p:nvPr/>
        </p:nvPicPr>
        <p:blipFill rotWithShape="1">
          <a:blip r:embed="rId4"/>
          <a:srcRect l="12275" t="2304" r="13673" b="2679"/>
          <a:stretch/>
        </p:blipFill>
        <p:spPr>
          <a:xfrm>
            <a:off x="4386938" y="1665514"/>
            <a:ext cx="7641771" cy="4877172"/>
          </a:xfrm>
          <a:prstGeom prst="rect">
            <a:avLst/>
          </a:prstGeom>
          <a:ln w="28575">
            <a:solidFill>
              <a:schemeClr val="bg1">
                <a:lumMod val="85000"/>
              </a:schemeClr>
            </a:solidFill>
          </a:ln>
        </p:spPr>
      </p:pic>
      <p:sp>
        <p:nvSpPr>
          <p:cNvPr id="11" name="Content Placeholder 10">
            <a:extLst>
              <a:ext uri="{FF2B5EF4-FFF2-40B4-BE49-F238E27FC236}">
                <a16:creationId xmlns:a16="http://schemas.microsoft.com/office/drawing/2014/main" id="{D7E490E7-86C2-4296-AF29-4F22CA6AD34C}"/>
              </a:ext>
            </a:extLst>
          </p:cNvPr>
          <p:cNvSpPr>
            <a:spLocks noGrp="1"/>
          </p:cNvSpPr>
          <p:nvPr>
            <p:ph idx="1"/>
          </p:nvPr>
        </p:nvSpPr>
        <p:spPr>
          <a:xfrm>
            <a:off x="2318656" y="875381"/>
            <a:ext cx="9873343" cy="646480"/>
          </a:xfrm>
        </p:spPr>
        <p:txBody>
          <a:bodyPr>
            <a:normAutofit fontScale="62500" lnSpcReduction="20000"/>
          </a:bodyPr>
          <a:lstStyle/>
          <a:p>
            <a:r>
              <a:rPr lang="en-US" dirty="0"/>
              <a:t>Sector wide partnership</a:t>
            </a:r>
          </a:p>
          <a:p>
            <a:r>
              <a:rPr lang="en-US" dirty="0"/>
              <a:t>Sectoral and multisectoral linkages  </a:t>
            </a:r>
          </a:p>
        </p:txBody>
      </p:sp>
    </p:spTree>
    <p:extLst>
      <p:ext uri="{BB962C8B-B14F-4D97-AF65-F5344CB8AC3E}">
        <p14:creationId xmlns:p14="http://schemas.microsoft.com/office/powerpoint/2010/main" val="2301847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A169D286-F4D7-4C8B-A6BD-D05384C7F1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Shape 14">
            <a:extLst>
              <a:ext uri="{FF2B5EF4-FFF2-40B4-BE49-F238E27FC236}">
                <a16:creationId xmlns:a16="http://schemas.microsoft.com/office/drawing/2014/main" id="{83BCB34A-2F40-4F41-8488-A134C1C155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76A1580E-D258-4F9D-8D29-5FCD283FF325}"/>
              </a:ext>
            </a:extLst>
          </p:cNvPr>
          <p:cNvPicPr>
            <a:picLocks noChangeAspect="1"/>
          </p:cNvPicPr>
          <p:nvPr/>
        </p:nvPicPr>
        <p:blipFill>
          <a:blip r:embed="rId2"/>
          <a:stretch>
            <a:fillRect/>
          </a:stretch>
        </p:blipFill>
        <p:spPr>
          <a:xfrm>
            <a:off x="854131" y="335709"/>
            <a:ext cx="2979603" cy="3221192"/>
          </a:xfrm>
          <a:prstGeom prst="rect">
            <a:avLst/>
          </a:prstGeom>
        </p:spPr>
      </p:pic>
      <p:sp>
        <p:nvSpPr>
          <p:cNvPr id="12" name="Freeform: Shape 16">
            <a:extLst>
              <a:ext uri="{FF2B5EF4-FFF2-40B4-BE49-F238E27FC236}">
                <a16:creationId xmlns:a16="http://schemas.microsoft.com/office/drawing/2014/main" id="{F78382DC-4207-465E-B379-1E16448AA2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person looking at the camera&#10;&#10;Description automatically generated">
            <a:extLst>
              <a:ext uri="{FF2B5EF4-FFF2-40B4-BE49-F238E27FC236}">
                <a16:creationId xmlns:a16="http://schemas.microsoft.com/office/drawing/2014/main" id="{4BC7FFF6-9286-4B46-ACB9-3D811861327A}"/>
              </a:ext>
            </a:extLst>
          </p:cNvPr>
          <p:cNvPicPr>
            <a:picLocks noChangeAspect="1"/>
          </p:cNvPicPr>
          <p:nvPr/>
        </p:nvPicPr>
        <p:blipFill>
          <a:blip r:embed="rId3"/>
          <a:stretch>
            <a:fillRect/>
          </a:stretch>
        </p:blipFill>
        <p:spPr>
          <a:xfrm>
            <a:off x="6187184" y="1715030"/>
            <a:ext cx="4736849" cy="3967112"/>
          </a:xfrm>
          <a:prstGeom prst="rect">
            <a:avLst/>
          </a:prstGeom>
        </p:spPr>
      </p:pic>
      <p:sp>
        <p:nvSpPr>
          <p:cNvPr id="3" name="Content Placeholder 2">
            <a:extLst>
              <a:ext uri="{FF2B5EF4-FFF2-40B4-BE49-F238E27FC236}">
                <a16:creationId xmlns:a16="http://schemas.microsoft.com/office/drawing/2014/main" id="{80B77BFE-891E-4A93-9DE7-01FC388BC003}"/>
              </a:ext>
            </a:extLst>
          </p:cNvPr>
          <p:cNvSpPr>
            <a:spLocks noGrp="1"/>
          </p:cNvSpPr>
          <p:nvPr>
            <p:ph idx="4294967295"/>
          </p:nvPr>
        </p:nvSpPr>
        <p:spPr>
          <a:xfrm>
            <a:off x="4910499" y="142855"/>
            <a:ext cx="7290218" cy="940456"/>
          </a:xfrm>
        </p:spPr>
        <p:txBody>
          <a:bodyPr>
            <a:noAutofit/>
          </a:bodyPr>
          <a:lstStyle/>
          <a:p>
            <a:pPr marL="0" indent="0" algn="ctr">
              <a:lnSpc>
                <a:spcPct val="90000"/>
              </a:lnSpc>
              <a:buNone/>
            </a:pPr>
            <a:r>
              <a:rPr lang="en-US" sz="2800" b="1" i="1" dirty="0">
                <a:solidFill>
                  <a:schemeClr val="accent1"/>
                </a:solidFill>
              </a:rPr>
              <a:t>“Stunted growth  leads to a stunted economy” Former Tanzanian  president Jakaya Kikwete</a:t>
            </a:r>
            <a:endParaRPr lang="en-US" sz="1600" b="1" i="1" dirty="0">
              <a:solidFill>
                <a:schemeClr val="accent1"/>
              </a:solidFill>
            </a:endParaRPr>
          </a:p>
        </p:txBody>
      </p:sp>
      <p:sp>
        <p:nvSpPr>
          <p:cNvPr id="16" name="Title 1">
            <a:extLst>
              <a:ext uri="{FF2B5EF4-FFF2-40B4-BE49-F238E27FC236}">
                <a16:creationId xmlns:a16="http://schemas.microsoft.com/office/drawing/2014/main" id="{F9F2169A-A0B5-4081-BB7D-343BEA2183DD}"/>
              </a:ext>
            </a:extLst>
          </p:cNvPr>
          <p:cNvSpPr txBox="1">
            <a:spLocks/>
          </p:cNvSpPr>
          <p:nvPr/>
        </p:nvSpPr>
        <p:spPr>
          <a:xfrm>
            <a:off x="6294665" y="5705254"/>
            <a:ext cx="4786992" cy="65405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Calibri"/>
                <a:ea typeface="+mj-ea"/>
                <a:cs typeface="+mj-cs"/>
              </a:rPr>
              <a:t>Call to action </a:t>
            </a:r>
          </a:p>
        </p:txBody>
      </p:sp>
      <p:sp>
        <p:nvSpPr>
          <p:cNvPr id="5" name="Rectangle 4">
            <a:extLst>
              <a:ext uri="{FF2B5EF4-FFF2-40B4-BE49-F238E27FC236}">
                <a16:creationId xmlns:a16="http://schemas.microsoft.com/office/drawing/2014/main" id="{AABF9F64-D9D4-4EC9-8C18-FC714D8C2305}"/>
              </a:ext>
            </a:extLst>
          </p:cNvPr>
          <p:cNvSpPr/>
          <p:nvPr/>
        </p:nvSpPr>
        <p:spPr>
          <a:xfrm>
            <a:off x="-14810" y="3727113"/>
            <a:ext cx="4641901" cy="1692771"/>
          </a:xfrm>
          <a:prstGeom prst="rect">
            <a:avLst/>
          </a:prstGeom>
        </p:spPr>
        <p:txBody>
          <a:bodyPr wrap="square">
            <a:spAutoFit/>
          </a:bodyPr>
          <a:lstStyle/>
          <a:p>
            <a:pPr marL="342900" lvl="0" indent="-342900" algn="ctr">
              <a:buFont typeface="Wingdings" panose="05000000000000000000" pitchFamily="2" charset="2"/>
              <a:buChar char="ü"/>
              <a:defRPr/>
            </a:pPr>
            <a:r>
              <a:rPr lang="en-US" sz="2800" b="1" kern="0" dirty="0">
                <a:solidFill>
                  <a:schemeClr val="bg1"/>
                </a:solidFill>
              </a:rPr>
              <a:t>Call for Resources to Implement the KNAP</a:t>
            </a:r>
          </a:p>
          <a:p>
            <a:pPr marL="342900" lvl="0" indent="-342900" algn="ctr">
              <a:buFont typeface="Wingdings" panose="05000000000000000000" pitchFamily="2" charset="2"/>
              <a:buChar char="ü"/>
              <a:defRPr/>
            </a:pPr>
            <a:endParaRPr lang="en-US" sz="1600" b="1" kern="0" dirty="0">
              <a:solidFill>
                <a:schemeClr val="bg1"/>
              </a:solidFill>
            </a:endParaRPr>
          </a:p>
          <a:p>
            <a:pPr marL="342900" lvl="0" indent="-342900" algn="ctr">
              <a:buFont typeface="Wingdings" panose="05000000000000000000" pitchFamily="2" charset="2"/>
              <a:buChar char="ü"/>
              <a:defRPr/>
            </a:pPr>
            <a:r>
              <a:rPr lang="en-US" sz="2800" b="1" kern="0" dirty="0">
                <a:solidFill>
                  <a:schemeClr val="bg1"/>
                </a:solidFill>
              </a:rPr>
              <a:t>Strong  Partnerships </a:t>
            </a:r>
          </a:p>
        </p:txBody>
      </p:sp>
    </p:spTree>
    <p:extLst>
      <p:ext uri="{BB962C8B-B14F-4D97-AF65-F5344CB8AC3E}">
        <p14:creationId xmlns:p14="http://schemas.microsoft.com/office/powerpoint/2010/main" val="4060967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A169D286-F4D7-4C8B-A6BD-D05384C7F1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Shape 14">
            <a:extLst>
              <a:ext uri="{FF2B5EF4-FFF2-40B4-BE49-F238E27FC236}">
                <a16:creationId xmlns:a16="http://schemas.microsoft.com/office/drawing/2014/main" id="{83BCB34A-2F40-4F41-8488-A134C1C155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6">
            <a:extLst>
              <a:ext uri="{FF2B5EF4-FFF2-40B4-BE49-F238E27FC236}">
                <a16:creationId xmlns:a16="http://schemas.microsoft.com/office/drawing/2014/main" id="{F78382DC-4207-465E-B379-1E16448AA2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AABF9F64-D9D4-4EC9-8C18-FC714D8C2305}"/>
              </a:ext>
            </a:extLst>
          </p:cNvPr>
          <p:cNvSpPr/>
          <p:nvPr/>
        </p:nvSpPr>
        <p:spPr>
          <a:xfrm>
            <a:off x="3047" y="1356859"/>
            <a:ext cx="4624043" cy="769441"/>
          </a:xfrm>
          <a:prstGeom prst="rect">
            <a:avLst/>
          </a:prstGeom>
        </p:spPr>
        <p:txBody>
          <a:bodyPr wrap="square">
            <a:spAutoFit/>
          </a:bodyPr>
          <a:lstStyle/>
          <a:p>
            <a:pPr lvl="0" algn="ctr">
              <a:defRPr/>
            </a:pPr>
            <a:r>
              <a:rPr lang="en-US" sz="4400" b="1" kern="0" dirty="0">
                <a:solidFill>
                  <a:schemeClr val="bg1"/>
                </a:solidFill>
              </a:rPr>
              <a:t>KEY ASKS</a:t>
            </a:r>
          </a:p>
        </p:txBody>
      </p:sp>
      <p:sp>
        <p:nvSpPr>
          <p:cNvPr id="18" name="Content Placeholder 2">
            <a:extLst>
              <a:ext uri="{FF2B5EF4-FFF2-40B4-BE49-F238E27FC236}">
                <a16:creationId xmlns:a16="http://schemas.microsoft.com/office/drawing/2014/main" id="{21F75673-FF41-4CB7-8C64-82A0CE2B0892}"/>
              </a:ext>
            </a:extLst>
          </p:cNvPr>
          <p:cNvSpPr txBox="1">
            <a:spLocks/>
          </p:cNvSpPr>
          <p:nvPr/>
        </p:nvSpPr>
        <p:spPr>
          <a:xfrm>
            <a:off x="4901777" y="1251857"/>
            <a:ext cx="7083394" cy="485503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chemeClr val="bg1"/>
                </a:solidFill>
                <a:effectLst/>
                <a:uLnTx/>
                <a:uFillTx/>
                <a:latin typeface="Calibri"/>
                <a:ea typeface="+mn-ea"/>
                <a:cs typeface="+mn-cs"/>
              </a:rPr>
              <a:t>Commitment to development of Costed County Nutrition Action Plans </a:t>
            </a:r>
          </a:p>
          <a:p>
            <a:pPr marL="342900" marR="0" lvl="0" indent="-342900" algn="l"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chemeClr val="bg1"/>
                </a:solidFill>
                <a:effectLst/>
                <a:uLnTx/>
                <a:uFillTx/>
                <a:latin typeface="Calibri"/>
                <a:ea typeface="+mn-ea"/>
                <a:cs typeface="+mn-cs"/>
              </a:rPr>
              <a:t>Commitment to joint implementation of the County Nutrition Action Plans ( by all line ministries and partners) </a:t>
            </a:r>
          </a:p>
          <a:p>
            <a:pPr marL="342900" marR="0" lvl="0" indent="-342900" algn="l"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chemeClr val="bg1"/>
                </a:solidFill>
                <a:effectLst/>
                <a:uLnTx/>
                <a:uFillTx/>
                <a:latin typeface="Calibri"/>
                <a:ea typeface="+mn-ea"/>
                <a:cs typeface="+mn-cs"/>
              </a:rPr>
              <a:t>Commitment to  Nutrition targets Monitoring and Reporting as spelt out in the Kenya Nutrition Action Plan </a:t>
            </a:r>
          </a:p>
          <a:p>
            <a:pPr marL="342900" marR="0" lvl="0" indent="-342900" algn="l"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chemeClr val="bg1"/>
                </a:solidFill>
                <a:effectLst/>
                <a:uLnTx/>
                <a:uFillTx/>
                <a:latin typeface="Calibri"/>
                <a:ea typeface="+mn-ea"/>
                <a:cs typeface="+mn-cs"/>
              </a:rPr>
              <a:t>Commitment to financing of Nutrition Interventions including in the Supplementary budget processes</a:t>
            </a:r>
          </a:p>
        </p:txBody>
      </p:sp>
      <p:pic>
        <p:nvPicPr>
          <p:cNvPr id="19" name="Picture 18">
            <a:extLst>
              <a:ext uri="{FF2B5EF4-FFF2-40B4-BE49-F238E27FC236}">
                <a16:creationId xmlns:a16="http://schemas.microsoft.com/office/drawing/2014/main" id="{99C565B4-B9E9-4515-8E40-F181F105EA82}"/>
              </a:ext>
            </a:extLst>
          </p:cNvPr>
          <p:cNvPicPr>
            <a:picLocks noChangeAspect="1"/>
          </p:cNvPicPr>
          <p:nvPr/>
        </p:nvPicPr>
        <p:blipFill>
          <a:blip r:embed="rId2"/>
          <a:stretch>
            <a:fillRect/>
          </a:stretch>
        </p:blipFill>
        <p:spPr>
          <a:xfrm>
            <a:off x="222797" y="2803614"/>
            <a:ext cx="3807651" cy="2520158"/>
          </a:xfrm>
          <a:prstGeom prst="rect">
            <a:avLst/>
          </a:prstGeom>
        </p:spPr>
      </p:pic>
    </p:spTree>
    <p:extLst>
      <p:ext uri="{BB962C8B-B14F-4D97-AF65-F5344CB8AC3E}">
        <p14:creationId xmlns:p14="http://schemas.microsoft.com/office/powerpoint/2010/main" val="2794309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0ACA5-8DC4-43E8-BEFB-5878522E5BE7}"/>
              </a:ext>
            </a:extLst>
          </p:cNvPr>
          <p:cNvSpPr>
            <a:spLocks noGrp="1"/>
          </p:cNvSpPr>
          <p:nvPr>
            <p:ph type="title"/>
          </p:nvPr>
        </p:nvSpPr>
        <p:spPr>
          <a:xfrm>
            <a:off x="21602" y="184354"/>
            <a:ext cx="12170398" cy="793607"/>
          </a:xfrm>
        </p:spPr>
        <p:txBody>
          <a:bodyPr>
            <a:normAutofit/>
          </a:bodyPr>
          <a:lstStyle/>
          <a:p>
            <a:r>
              <a:rPr lang="en-US" sz="4000" b="1" dirty="0"/>
              <a:t>Nutrition Situation: why does it matter?</a:t>
            </a:r>
            <a:endParaRPr lang="en-US" b="1" dirty="0"/>
          </a:p>
        </p:txBody>
      </p:sp>
      <p:pic>
        <p:nvPicPr>
          <p:cNvPr id="4" name="Content Placeholder 3">
            <a:extLst>
              <a:ext uri="{FF2B5EF4-FFF2-40B4-BE49-F238E27FC236}">
                <a16:creationId xmlns:a16="http://schemas.microsoft.com/office/drawing/2014/main" id="{B57DADEB-B9FB-49A1-B3C6-7F3F3304AC43}"/>
              </a:ext>
            </a:extLst>
          </p:cNvPr>
          <p:cNvPicPr>
            <a:picLocks noGrp="1" noChangeAspect="1"/>
          </p:cNvPicPr>
          <p:nvPr>
            <p:ph idx="1"/>
          </p:nvPr>
        </p:nvPicPr>
        <p:blipFill>
          <a:blip r:embed="rId2"/>
          <a:stretch>
            <a:fillRect/>
          </a:stretch>
        </p:blipFill>
        <p:spPr>
          <a:xfrm>
            <a:off x="7752080" y="998281"/>
            <a:ext cx="4339695" cy="4566219"/>
          </a:xfrm>
          <a:prstGeom prst="rect">
            <a:avLst/>
          </a:prstGeom>
          <a:ln>
            <a:solidFill>
              <a:schemeClr val="bg1"/>
            </a:solidFill>
          </a:ln>
        </p:spPr>
      </p:pic>
      <p:pic>
        <p:nvPicPr>
          <p:cNvPr id="11" name="Picture 10">
            <a:extLst>
              <a:ext uri="{FF2B5EF4-FFF2-40B4-BE49-F238E27FC236}">
                <a16:creationId xmlns:a16="http://schemas.microsoft.com/office/drawing/2014/main" id="{2317AA84-4631-4EC3-9CBD-EB191129D91B}"/>
              </a:ext>
            </a:extLst>
          </p:cNvPr>
          <p:cNvPicPr>
            <a:picLocks noChangeAspect="1"/>
          </p:cNvPicPr>
          <p:nvPr/>
        </p:nvPicPr>
        <p:blipFill rotWithShape="1">
          <a:blip r:embed="rId3"/>
          <a:srcRect l="19333" t="20000" r="50583" b="5676"/>
          <a:stretch/>
        </p:blipFill>
        <p:spPr>
          <a:xfrm>
            <a:off x="4980227" y="977961"/>
            <a:ext cx="1977448" cy="2451039"/>
          </a:xfrm>
          <a:prstGeom prst="rect">
            <a:avLst/>
          </a:prstGeom>
        </p:spPr>
      </p:pic>
      <p:pic>
        <p:nvPicPr>
          <p:cNvPr id="13" name="Picture 12">
            <a:extLst>
              <a:ext uri="{FF2B5EF4-FFF2-40B4-BE49-F238E27FC236}">
                <a16:creationId xmlns:a16="http://schemas.microsoft.com/office/drawing/2014/main" id="{65A16DEC-8E4D-4124-BEA1-62997272E53A}"/>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5300"/>
                    </a14:imgEffect>
                  </a14:imgLayer>
                </a14:imgProps>
              </a:ext>
            </a:extLst>
          </a:blip>
          <a:srcRect l="31417" t="16395" r="43333" b="8444"/>
          <a:stretch/>
        </p:blipFill>
        <p:spPr>
          <a:xfrm>
            <a:off x="975360" y="977961"/>
            <a:ext cx="1977448" cy="2451039"/>
          </a:xfrm>
          <a:prstGeom prst="rect">
            <a:avLst/>
          </a:prstGeom>
          <a:ln>
            <a:solidFill>
              <a:schemeClr val="bg1">
                <a:lumMod val="85000"/>
              </a:schemeClr>
            </a:solidFill>
          </a:ln>
        </p:spPr>
      </p:pic>
      <p:graphicFrame>
        <p:nvGraphicFramePr>
          <p:cNvPr id="16" name="Content Placeholder 2">
            <a:extLst>
              <a:ext uri="{FF2B5EF4-FFF2-40B4-BE49-F238E27FC236}">
                <a16:creationId xmlns:a16="http://schemas.microsoft.com/office/drawing/2014/main" id="{AD2B6145-B30F-40B5-8438-E7FEF2C71609}"/>
              </a:ext>
            </a:extLst>
          </p:cNvPr>
          <p:cNvGraphicFramePr/>
          <p:nvPr>
            <p:extLst>
              <p:ext uri="{D42A27DB-BD31-4B8C-83A1-F6EECF244321}">
                <p14:modId xmlns:p14="http://schemas.microsoft.com/office/powerpoint/2010/main" val="3570049549"/>
              </p:ext>
            </p:extLst>
          </p:nvPr>
        </p:nvGraphicFramePr>
        <p:xfrm>
          <a:off x="55510" y="3596640"/>
          <a:ext cx="7512727" cy="315239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5" name="Rectangle: Rounded Corners 14">
            <a:extLst>
              <a:ext uri="{FF2B5EF4-FFF2-40B4-BE49-F238E27FC236}">
                <a16:creationId xmlns:a16="http://schemas.microsoft.com/office/drawing/2014/main" id="{D4B2034A-5BF9-4C79-87BB-0143EB83DCBD}"/>
              </a:ext>
            </a:extLst>
          </p:cNvPr>
          <p:cNvSpPr/>
          <p:nvPr/>
        </p:nvSpPr>
        <p:spPr>
          <a:xfrm>
            <a:off x="7833360" y="5679440"/>
            <a:ext cx="4111692" cy="914400"/>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dirty="0">
                <a:solidFill>
                  <a:schemeClr val="tx1"/>
                </a:solidFill>
              </a:rPr>
              <a:t>Optima nutrition is essential for achievement od SDGs</a:t>
            </a:r>
          </a:p>
          <a:p>
            <a:pPr marL="285750" indent="-285750">
              <a:buFont typeface="Arial" panose="020B0604020202020204" pitchFamily="34" charset="0"/>
              <a:buChar char="•"/>
            </a:pPr>
            <a:r>
              <a:rPr lang="en-US" sz="1400" dirty="0">
                <a:solidFill>
                  <a:schemeClr val="tx1"/>
                </a:solidFill>
              </a:rPr>
              <a:t>A multi-sectoral </a:t>
            </a:r>
            <a:r>
              <a:rPr lang="en-US" sz="1400" dirty="0">
                <a:solidFill>
                  <a:schemeClr val="tx1"/>
                </a:solidFill>
                <a:latin typeface="Calibri"/>
              </a:rPr>
              <a:t>nutrition</a:t>
            </a:r>
            <a:r>
              <a:rPr lang="en-US" sz="1400" dirty="0">
                <a:solidFill>
                  <a:schemeClr val="tx1"/>
                </a:solidFill>
              </a:rPr>
              <a:t> security approach is necessary for success</a:t>
            </a:r>
          </a:p>
        </p:txBody>
      </p:sp>
    </p:spTree>
    <p:extLst>
      <p:ext uri="{BB962C8B-B14F-4D97-AF65-F5344CB8AC3E}">
        <p14:creationId xmlns:p14="http://schemas.microsoft.com/office/powerpoint/2010/main" val="178088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66CC"/>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7FCEA-6143-4C5E-8C45-8AC9237ADE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A9F23AD-7A55-49F3-A3EC-743F47F36B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6741849"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398028D-5BF7-46A1-B51C-A8E65FDA3C37}"/>
              </a:ext>
            </a:extLst>
          </p:cNvPr>
          <p:cNvPicPr>
            <a:picLocks noChangeAspect="1"/>
          </p:cNvPicPr>
          <p:nvPr/>
        </p:nvPicPr>
        <p:blipFill rotWithShape="1">
          <a:blip r:embed="rId2"/>
          <a:srcRect l="4825" t="19634" r="3219" b="15003"/>
          <a:stretch/>
        </p:blipFill>
        <p:spPr>
          <a:xfrm>
            <a:off x="1850557" y="3390788"/>
            <a:ext cx="3516100" cy="2160926"/>
          </a:xfrm>
          <a:prstGeom prst="rect">
            <a:avLst/>
          </a:prstGeom>
        </p:spPr>
      </p:pic>
      <p:sp>
        <p:nvSpPr>
          <p:cNvPr id="16" name="Rectangle 15">
            <a:extLst>
              <a:ext uri="{FF2B5EF4-FFF2-40B4-BE49-F238E27FC236}">
                <a16:creationId xmlns:a16="http://schemas.microsoft.com/office/drawing/2014/main" id="{D7D9F91F-72C9-4DB9-ABD0-A8180D8262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48006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9E11631-9136-4291-A289-050C4C6E824B}"/>
              </a:ext>
            </a:extLst>
          </p:cNvPr>
          <p:cNvPicPr>
            <a:picLocks noChangeAspect="1"/>
          </p:cNvPicPr>
          <p:nvPr/>
        </p:nvPicPr>
        <p:blipFill>
          <a:blip r:embed="rId3"/>
          <a:stretch>
            <a:fillRect/>
          </a:stretch>
        </p:blipFill>
        <p:spPr>
          <a:xfrm>
            <a:off x="7695873" y="657348"/>
            <a:ext cx="3854945" cy="2447890"/>
          </a:xfrm>
          <a:prstGeom prst="rect">
            <a:avLst/>
          </a:prstGeom>
        </p:spPr>
      </p:pic>
      <p:sp>
        <p:nvSpPr>
          <p:cNvPr id="18" name="Rectangle 17">
            <a:extLst>
              <a:ext uri="{FF2B5EF4-FFF2-40B4-BE49-F238E27FC236}">
                <a16:creationId xmlns:a16="http://schemas.microsoft.com/office/drawing/2014/main" id="{BE016956-CE9F-4946-8834-A8BC3529D0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60367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6CF353A-2984-4DD1-BBE3-EB5DCE534988}"/>
              </a:ext>
            </a:extLst>
          </p:cNvPr>
          <p:cNvPicPr>
            <a:picLocks noChangeAspect="1"/>
          </p:cNvPicPr>
          <p:nvPr/>
        </p:nvPicPr>
        <p:blipFill>
          <a:blip r:embed="rId4"/>
          <a:stretch>
            <a:fillRect/>
          </a:stretch>
        </p:blipFill>
        <p:spPr>
          <a:xfrm>
            <a:off x="7695873" y="3764883"/>
            <a:ext cx="3854945" cy="2438253"/>
          </a:xfrm>
          <a:prstGeom prst="rect">
            <a:avLst/>
          </a:prstGeom>
        </p:spPr>
      </p:pic>
      <p:sp>
        <p:nvSpPr>
          <p:cNvPr id="3" name="Content Placeholder 2">
            <a:extLst>
              <a:ext uri="{FF2B5EF4-FFF2-40B4-BE49-F238E27FC236}">
                <a16:creationId xmlns:a16="http://schemas.microsoft.com/office/drawing/2014/main" id="{80B77BFE-891E-4A93-9DE7-01FC388BC003}"/>
              </a:ext>
            </a:extLst>
          </p:cNvPr>
          <p:cNvSpPr>
            <a:spLocks noGrp="1"/>
          </p:cNvSpPr>
          <p:nvPr>
            <p:ph idx="4294967295"/>
          </p:nvPr>
        </p:nvSpPr>
        <p:spPr>
          <a:xfrm>
            <a:off x="641182" y="2007803"/>
            <a:ext cx="6416462" cy="1099457"/>
          </a:xfrm>
        </p:spPr>
        <p:txBody>
          <a:bodyPr>
            <a:normAutofit fontScale="92500"/>
          </a:bodyPr>
          <a:lstStyle/>
          <a:p>
            <a:pPr marL="0" indent="0" algn="ctr">
              <a:buNone/>
            </a:pPr>
            <a:r>
              <a:rPr lang="en-US" sz="5400" b="1" dirty="0"/>
              <a:t>Thank you for listening </a:t>
            </a:r>
          </a:p>
        </p:txBody>
      </p:sp>
    </p:spTree>
    <p:extLst>
      <p:ext uri="{BB962C8B-B14F-4D97-AF65-F5344CB8AC3E}">
        <p14:creationId xmlns:p14="http://schemas.microsoft.com/office/powerpoint/2010/main" val="3320112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4" name="Rectangle 70">
            <a:extLst>
              <a:ext uri="{FF2B5EF4-FFF2-40B4-BE49-F238E27FC236}">
                <a16:creationId xmlns:a16="http://schemas.microsoft.com/office/drawing/2014/main" id="{955A2079-FA98-4876-80F0-72364A7D2E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Title 1"/>
          <p:cNvSpPr>
            <a:spLocks noGrp="1" noChangeArrowheads="1"/>
          </p:cNvSpPr>
          <p:nvPr>
            <p:ph type="title"/>
          </p:nvPr>
        </p:nvSpPr>
        <p:spPr>
          <a:xfrm>
            <a:off x="-1" y="109907"/>
            <a:ext cx="12192001" cy="784174"/>
          </a:xfrm>
        </p:spPr>
        <p:txBody>
          <a:bodyPr>
            <a:normAutofit/>
          </a:bodyPr>
          <a:lstStyle/>
          <a:p>
            <a:pPr eaLnBrk="1" hangingPunct="1"/>
            <a:r>
              <a:rPr lang="en-US" altLang="en-US" sz="4000" b="1"/>
              <a:t>Nutrition Situation: why does it matter?</a:t>
            </a:r>
            <a:endParaRPr lang="en-US" altLang="en-US" sz="4000" dirty="0"/>
          </a:p>
        </p:txBody>
      </p:sp>
      <p:sp>
        <p:nvSpPr>
          <p:cNvPr id="7" name="Content Placeholder 2">
            <a:extLst>
              <a:ext uri="{FF2B5EF4-FFF2-40B4-BE49-F238E27FC236}">
                <a16:creationId xmlns:a16="http://schemas.microsoft.com/office/drawing/2014/main" id="{31BAC165-546A-44AA-81FC-E2E854505A00}"/>
              </a:ext>
            </a:extLst>
          </p:cNvPr>
          <p:cNvSpPr>
            <a:spLocks noGrp="1"/>
          </p:cNvSpPr>
          <p:nvPr>
            <p:ph idx="1"/>
          </p:nvPr>
        </p:nvSpPr>
        <p:spPr>
          <a:xfrm>
            <a:off x="7335520" y="1402080"/>
            <a:ext cx="4663440" cy="5201920"/>
          </a:xfrm>
        </p:spPr>
        <p:txBody>
          <a:bodyPr>
            <a:normAutofit fontScale="77500" lnSpcReduction="20000"/>
          </a:bodyPr>
          <a:lstStyle/>
          <a:p>
            <a:pPr>
              <a:buFont typeface="Wingdings" panose="05000000000000000000" pitchFamily="2" charset="2"/>
              <a:buChar char="ü"/>
            </a:pPr>
            <a:r>
              <a:rPr lang="en-US" dirty="0">
                <a:ea typeface="Times New Roman" panose="02020603050405020304" pitchFamily="18" charset="0"/>
                <a:cs typeface="Times New Roman" panose="02020603050405020304" pitchFamily="18" charset="0"/>
              </a:rPr>
              <a:t>Every dollar invested has the potential to result in </a:t>
            </a:r>
            <a:r>
              <a:rPr lang="en-US" b="1" dirty="0">
                <a:ea typeface="Times New Roman" panose="02020603050405020304" pitchFamily="18" charset="0"/>
                <a:cs typeface="Times New Roman" panose="02020603050405020304" pitchFamily="18" charset="0"/>
              </a:rPr>
              <a:t>$22 in economic returns</a:t>
            </a:r>
            <a:r>
              <a:rPr lang="en-US" dirty="0">
                <a:ea typeface="Times New Roman" panose="02020603050405020304" pitchFamily="18" charset="0"/>
                <a:cs typeface="Times New Roman" panose="02020603050405020304" pitchFamily="18" charset="0"/>
              </a:rPr>
              <a:t> in Kenya.</a:t>
            </a:r>
          </a:p>
          <a:p>
            <a:pPr>
              <a:buFont typeface="Wingdings" panose="05000000000000000000" pitchFamily="2" charset="2"/>
              <a:buChar char="ü"/>
            </a:pPr>
            <a:endParaRPr lang="en-US" dirty="0">
              <a:ea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en-US" dirty="0">
                <a:ea typeface="Times New Roman" panose="02020603050405020304" pitchFamily="18" charset="0"/>
                <a:cs typeface="Times New Roman" panose="02020603050405020304" pitchFamily="18" charset="0"/>
              </a:rPr>
              <a:t>Scaling-up 11 key nutrition specific - interventions in Kenya would cost $76million -  5,000 lives saved, and almost 700,000 cases of stunting averted.</a:t>
            </a:r>
          </a:p>
          <a:p>
            <a:pPr marL="857250" indent="-514350">
              <a:buFont typeface="Wingdings" panose="05000000000000000000" pitchFamily="2" charset="2"/>
              <a:buChar char="ü"/>
            </a:pPr>
            <a:endParaRPr lang="en-US" dirty="0">
              <a:ea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en-US" dirty="0">
                <a:ea typeface="Times New Roman" panose="02020603050405020304" pitchFamily="18" charset="0"/>
                <a:cs typeface="Times New Roman" panose="02020603050405020304" pitchFamily="18" charset="0"/>
              </a:rPr>
              <a:t>Could increase economic productivity by $458 million per year over the productive lives of the beneficiaries.</a:t>
            </a:r>
          </a:p>
          <a:p>
            <a:pPr marL="857250" indent="-514350" algn="just">
              <a:buFont typeface="Wingdings" panose="05000000000000000000" pitchFamily="2" charset="2"/>
              <a:buChar char="ü"/>
            </a:pPr>
            <a:endParaRPr lang="en-US" dirty="0">
              <a:solidFill>
                <a:schemeClr val="accent1">
                  <a:lumMod val="50000"/>
                </a:schemeClr>
              </a:solidFill>
              <a:ea typeface="Times New Roman" panose="02020603050405020304" pitchFamily="18" charset="0"/>
              <a:cs typeface="Times New Roman" panose="02020603050405020304" pitchFamily="18" charset="0"/>
            </a:endParaRPr>
          </a:p>
          <a:p>
            <a:pPr>
              <a:buFont typeface="Wingdings" panose="05000000000000000000" pitchFamily="2" charset="2"/>
              <a:buChar char="v"/>
            </a:pPr>
            <a:endParaRPr lang="en-US" dirty="0"/>
          </a:p>
        </p:txBody>
      </p:sp>
      <p:pic>
        <p:nvPicPr>
          <p:cNvPr id="5" name="Picture 4">
            <a:extLst>
              <a:ext uri="{FF2B5EF4-FFF2-40B4-BE49-F238E27FC236}">
                <a16:creationId xmlns:a16="http://schemas.microsoft.com/office/drawing/2014/main" id="{989FFC1A-E588-4A50-8A4E-7CAA43BE5B2C}"/>
              </a:ext>
            </a:extLst>
          </p:cNvPr>
          <p:cNvPicPr>
            <a:picLocks noChangeAspect="1"/>
          </p:cNvPicPr>
          <p:nvPr/>
        </p:nvPicPr>
        <p:blipFill rotWithShape="1">
          <a:blip r:embed="rId2"/>
          <a:srcRect l="8527" r="13944"/>
          <a:stretch/>
        </p:blipFill>
        <p:spPr>
          <a:xfrm>
            <a:off x="193040" y="1079064"/>
            <a:ext cx="6952489" cy="5342055"/>
          </a:xfrm>
          <a:prstGeom prst="rect">
            <a:avLst/>
          </a:prstGeom>
        </p:spPr>
      </p:pic>
    </p:spTree>
    <p:extLst>
      <p:ext uri="{BB962C8B-B14F-4D97-AF65-F5344CB8AC3E}">
        <p14:creationId xmlns:p14="http://schemas.microsoft.com/office/powerpoint/2010/main" val="708339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20690B-606F-4014-92C6-933963BC1A5C}"/>
              </a:ext>
            </a:extLst>
          </p:cNvPr>
          <p:cNvSpPr txBox="1">
            <a:spLocks/>
          </p:cNvSpPr>
          <p:nvPr/>
        </p:nvSpPr>
        <p:spPr>
          <a:xfrm>
            <a:off x="0" y="171593"/>
            <a:ext cx="12192000" cy="793607"/>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4000" b="1" dirty="0"/>
              <a:t>National Trends of Malnutrition among Children &lt;5 years</a:t>
            </a:r>
            <a:r>
              <a:rPr lang="en-US" sz="4000" b="1" dirty="0"/>
              <a:t>?</a:t>
            </a:r>
            <a:endParaRPr lang="en-US" b="1" dirty="0"/>
          </a:p>
        </p:txBody>
      </p:sp>
      <p:pic>
        <p:nvPicPr>
          <p:cNvPr id="7" name="Picture 6">
            <a:extLst>
              <a:ext uri="{FF2B5EF4-FFF2-40B4-BE49-F238E27FC236}">
                <a16:creationId xmlns:a16="http://schemas.microsoft.com/office/drawing/2014/main" id="{A6F75CED-8964-41C1-9A70-E190F5299F07}"/>
              </a:ext>
            </a:extLst>
          </p:cNvPr>
          <p:cNvPicPr>
            <a:picLocks noChangeAspect="1"/>
          </p:cNvPicPr>
          <p:nvPr/>
        </p:nvPicPr>
        <p:blipFill>
          <a:blip r:embed="rId2"/>
          <a:stretch>
            <a:fillRect/>
          </a:stretch>
        </p:blipFill>
        <p:spPr>
          <a:xfrm>
            <a:off x="314960" y="1148079"/>
            <a:ext cx="11577320" cy="5252721"/>
          </a:xfrm>
          <a:prstGeom prst="rect">
            <a:avLst/>
          </a:prstGeom>
          <a:ln>
            <a:solidFill>
              <a:schemeClr val="bg1"/>
            </a:solidFill>
          </a:ln>
        </p:spPr>
      </p:pic>
      <p:sp>
        <p:nvSpPr>
          <p:cNvPr id="4" name="Oval 3">
            <a:extLst>
              <a:ext uri="{FF2B5EF4-FFF2-40B4-BE49-F238E27FC236}">
                <a16:creationId xmlns:a16="http://schemas.microsoft.com/office/drawing/2014/main" id="{061999E9-8A5E-40E6-8998-B4FC529ECD2B}"/>
              </a:ext>
            </a:extLst>
          </p:cNvPr>
          <p:cNvSpPr/>
          <p:nvPr/>
        </p:nvSpPr>
        <p:spPr>
          <a:xfrm>
            <a:off x="9252857" y="1148079"/>
            <a:ext cx="2639423" cy="1562464"/>
          </a:xfrm>
          <a:prstGeom prst="ellipse">
            <a:avLst/>
          </a:prstGeom>
          <a:solidFill>
            <a:schemeClr val="accent1"/>
          </a:solidFill>
          <a:ln w="12700" cap="flat" cmpd="sng" algn="ctr">
            <a:solidFill>
              <a:schemeClr val="bg1"/>
            </a:solid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950" b="1" i="0" u="none" strike="noStrike" kern="0" cap="none" spc="0" normalizeH="0" baseline="0" noProof="0" dirty="0">
                <a:ln>
                  <a:noFill/>
                </a:ln>
                <a:solidFill>
                  <a:schemeClr val="bg1"/>
                </a:solidFill>
                <a:effectLst/>
                <a:uLnTx/>
                <a:uFillTx/>
                <a:latin typeface="Calibri" panose="020F0502020204030204"/>
                <a:ea typeface="+mn-ea"/>
                <a:cs typeface="+mn-cs"/>
              </a:rPr>
              <a:t>4.1% are overweight </a:t>
            </a:r>
            <a:r>
              <a:rPr lang="en-US" sz="1950" b="1" kern="0" dirty="0">
                <a:solidFill>
                  <a:schemeClr val="bg1"/>
                </a:solidFill>
                <a:latin typeface="Calibri" panose="020F0502020204030204"/>
              </a:rPr>
              <a:t>&amp; </a:t>
            </a:r>
            <a:r>
              <a:rPr kumimoji="0" lang="en-US" sz="1950" b="1" i="0" u="none" strike="noStrike" kern="0" cap="none" spc="0" normalizeH="0" baseline="0" noProof="0" dirty="0">
                <a:ln>
                  <a:noFill/>
                </a:ln>
                <a:solidFill>
                  <a:schemeClr val="bg1"/>
                </a:solidFill>
                <a:effectLst/>
                <a:uLnTx/>
                <a:uFillTx/>
                <a:latin typeface="Calibri" panose="020F0502020204030204"/>
                <a:ea typeface="+mn-ea"/>
                <a:cs typeface="+mn-cs"/>
              </a:rPr>
              <a:t>obese</a:t>
            </a:r>
          </a:p>
          <a:p>
            <a:pPr marL="0" marR="0" lvl="0" indent="0" algn="ctr" defTabSz="685800" eaLnBrk="1" fontAlgn="auto" latinLnBrk="0" hangingPunct="1">
              <a:lnSpc>
                <a:spcPct val="100000"/>
              </a:lnSpc>
              <a:spcBef>
                <a:spcPts val="0"/>
              </a:spcBef>
              <a:spcAft>
                <a:spcPts val="0"/>
              </a:spcAft>
              <a:buClrTx/>
              <a:buSzTx/>
              <a:buFontTx/>
              <a:buNone/>
              <a:tabLst/>
              <a:defRPr/>
            </a:pPr>
            <a:r>
              <a:rPr lang="en-US" sz="1950" b="1" kern="0" dirty="0">
                <a:solidFill>
                  <a:schemeClr val="bg1"/>
                </a:solidFill>
                <a:latin typeface="Calibri" panose="020F0502020204030204"/>
              </a:rPr>
              <a:t>2014 KDHS</a:t>
            </a:r>
            <a:endParaRPr kumimoji="0" lang="en-US" sz="1950" b="1" i="0" u="none" strike="noStrike" kern="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5631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8600" y="990600"/>
            <a:ext cx="4404360" cy="5419917"/>
          </a:xfrm>
          <a:prstGeom prst="rect">
            <a:avLst/>
          </a:prstGeom>
        </p:spPr>
      </p:pic>
      <p:pic>
        <p:nvPicPr>
          <p:cNvPr id="5" name="Picture 4"/>
          <p:cNvPicPr>
            <a:picLocks noChangeAspect="1"/>
          </p:cNvPicPr>
          <p:nvPr/>
        </p:nvPicPr>
        <p:blipFill>
          <a:blip r:embed="rId4"/>
          <a:stretch>
            <a:fillRect/>
          </a:stretch>
        </p:blipFill>
        <p:spPr>
          <a:xfrm>
            <a:off x="7386320" y="990600"/>
            <a:ext cx="4577080" cy="5639820"/>
          </a:xfrm>
          <a:prstGeom prst="rect">
            <a:avLst/>
          </a:prstGeom>
        </p:spPr>
      </p:pic>
      <p:sp>
        <p:nvSpPr>
          <p:cNvPr id="8" name="Oval 7"/>
          <p:cNvSpPr/>
          <p:nvPr/>
        </p:nvSpPr>
        <p:spPr>
          <a:xfrm>
            <a:off x="4946628" y="914399"/>
            <a:ext cx="2195851" cy="2410652"/>
          </a:xfrm>
          <a:prstGeom prst="ellipse">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lumMod val="95000"/>
                  </a:schemeClr>
                </a:solidFill>
                <a:effectLst/>
                <a:uLnTx/>
                <a:uFillTx/>
                <a:latin typeface="Calibri"/>
                <a:ea typeface="+mn-ea"/>
                <a:cs typeface="+mn-cs"/>
              </a:rPr>
              <a:t>Regional disparities exist in the distribution of malnutrition</a:t>
            </a:r>
          </a:p>
        </p:txBody>
      </p:sp>
      <p:sp>
        <p:nvSpPr>
          <p:cNvPr id="6" name="Oval 5"/>
          <p:cNvSpPr/>
          <p:nvPr/>
        </p:nvSpPr>
        <p:spPr>
          <a:xfrm>
            <a:off x="4805682" y="3874716"/>
            <a:ext cx="2438398" cy="2732514"/>
          </a:xfrm>
          <a:prstGeom prst="ellipse">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lumMod val="95000"/>
                  </a:schemeClr>
                </a:solidFill>
                <a:effectLst/>
                <a:uLnTx/>
                <a:uFillTx/>
                <a:latin typeface="Calibri"/>
                <a:ea typeface="+mn-ea"/>
                <a:cs typeface="+mn-cs"/>
              </a:rPr>
              <a:t>Some counties experience all forms of malnutrition indicating chronic issues</a:t>
            </a:r>
          </a:p>
        </p:txBody>
      </p:sp>
      <p:sp>
        <p:nvSpPr>
          <p:cNvPr id="7" name="Title 1">
            <a:extLst>
              <a:ext uri="{FF2B5EF4-FFF2-40B4-BE49-F238E27FC236}">
                <a16:creationId xmlns:a16="http://schemas.microsoft.com/office/drawing/2014/main" id="{E20D87BE-EBBF-4AFE-9962-15258104B10E}"/>
              </a:ext>
            </a:extLst>
          </p:cNvPr>
          <p:cNvSpPr txBox="1">
            <a:spLocks/>
          </p:cNvSpPr>
          <p:nvPr/>
        </p:nvSpPr>
        <p:spPr>
          <a:xfrm>
            <a:off x="0" y="120792"/>
            <a:ext cx="12192000" cy="793607"/>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4000" b="1" dirty="0"/>
              <a:t>Stunting, Wasting, Underweight among Children &lt;5 years by county</a:t>
            </a:r>
          </a:p>
        </p:txBody>
      </p:sp>
    </p:spTree>
    <p:extLst>
      <p:ext uri="{BB962C8B-B14F-4D97-AF65-F5344CB8AC3E}">
        <p14:creationId xmlns:p14="http://schemas.microsoft.com/office/powerpoint/2010/main" val="1349949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l="12593" t="15897" r="13778"/>
          <a:stretch/>
        </p:blipFill>
        <p:spPr>
          <a:xfrm>
            <a:off x="536028" y="1249679"/>
            <a:ext cx="11087011" cy="5413879"/>
          </a:xfrm>
          <a:prstGeom prst="rect">
            <a:avLst/>
          </a:prstGeom>
          <a:ln>
            <a:solidFill>
              <a:schemeClr val="bg1">
                <a:lumMod val="75000"/>
              </a:schemeClr>
            </a:solidFill>
          </a:ln>
        </p:spPr>
      </p:pic>
      <p:sp>
        <p:nvSpPr>
          <p:cNvPr id="6" name="Title 1">
            <a:extLst>
              <a:ext uri="{FF2B5EF4-FFF2-40B4-BE49-F238E27FC236}">
                <a16:creationId xmlns:a16="http://schemas.microsoft.com/office/drawing/2014/main" id="{D6E120B5-1C67-47EB-B1CE-E7847E2048BD}"/>
              </a:ext>
            </a:extLst>
          </p:cNvPr>
          <p:cNvSpPr txBox="1">
            <a:spLocks/>
          </p:cNvSpPr>
          <p:nvPr/>
        </p:nvSpPr>
        <p:spPr>
          <a:xfrm>
            <a:off x="0" y="184282"/>
            <a:ext cx="12192000" cy="988048"/>
          </a:xfrm>
          <a:prstGeom prst="rect">
            <a:avLst/>
          </a:prstGeom>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4000" b="1" dirty="0"/>
              <a:t>Nationally, too few children are getting the nutrition they need to survive, grow and develop</a:t>
            </a:r>
          </a:p>
        </p:txBody>
      </p:sp>
    </p:spTree>
    <p:extLst>
      <p:ext uri="{BB962C8B-B14F-4D97-AF65-F5344CB8AC3E}">
        <p14:creationId xmlns:p14="http://schemas.microsoft.com/office/powerpoint/2010/main" val="3722640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Box 3"/>
          <p:cNvSpPr txBox="1">
            <a:spLocks noChangeArrowheads="1"/>
          </p:cNvSpPr>
          <p:nvPr/>
        </p:nvSpPr>
        <p:spPr bwMode="auto">
          <a:xfrm>
            <a:off x="0" y="1254444"/>
            <a:ext cx="534416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eaLnBrk="0" hangingPunct="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eaLnBrk="0" hangingPunct="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eaLnBrk="0" hangingPunct="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eaLnBrk="0" hangingPunct="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600" b="1" i="1"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Percent of women age 15-49</a:t>
            </a:r>
          </a:p>
        </p:txBody>
      </p:sp>
      <p:sp>
        <p:nvSpPr>
          <p:cNvPr id="17413" name="Slide Number Placeholder 3"/>
          <p:cNvSpPr txBox="1">
            <a:spLocks/>
          </p:cNvSpPr>
          <p:nvPr/>
        </p:nvSpPr>
        <p:spPr bwMode="auto">
          <a:xfrm>
            <a:off x="1524000" y="6492876"/>
            <a:ext cx="2057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eaLnBrk="0" hangingPunct="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eaLnBrk="0" hangingPunct="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eaLnBrk="0" hangingPunct="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eaLnBrk="0" hangingPunct="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Perpetua" panose="02020502060401020303" pitchFamily="18" charset="0"/>
              <a:ea typeface="+mn-ea"/>
              <a:cs typeface="+mn-cs"/>
            </a:endParaRPr>
          </a:p>
        </p:txBody>
      </p:sp>
      <p:sp>
        <p:nvSpPr>
          <p:cNvPr id="8" name="Content Placeholder 7"/>
          <p:cNvSpPr>
            <a:spLocks noGrp="1"/>
          </p:cNvSpPr>
          <p:nvPr>
            <p:ph sz="quarter" idx="2"/>
          </p:nvPr>
        </p:nvSpPr>
        <p:spPr>
          <a:xfrm>
            <a:off x="5181600" y="1919565"/>
            <a:ext cx="6781800" cy="4515645"/>
          </a:xfrm>
          <a:solidFill>
            <a:schemeClr val="bg1"/>
          </a:solidFill>
        </p:spPr>
        <p:txBody>
          <a:bodyPr>
            <a:normAutofit/>
          </a:bodyPr>
          <a:lstStyle/>
          <a:p>
            <a:pPr>
              <a:spcBef>
                <a:spcPts val="2400"/>
              </a:spcBef>
              <a:buFont typeface="Wingdings" panose="05000000000000000000" pitchFamily="2" charset="2"/>
              <a:buChar char="v"/>
              <a:defRPr/>
            </a:pPr>
            <a:r>
              <a:rPr lang="en-US" sz="2400" dirty="0"/>
              <a:t>Overweight and obesity among women of reproductive age is 33%, </a:t>
            </a:r>
          </a:p>
          <a:p>
            <a:pPr lvl="1">
              <a:spcBef>
                <a:spcPts val="2400"/>
              </a:spcBef>
              <a:buFont typeface="Wingdings" panose="05000000000000000000" pitchFamily="2" charset="2"/>
              <a:buChar char="v"/>
              <a:defRPr/>
            </a:pPr>
            <a:r>
              <a:rPr lang="en-US" sz="2000" dirty="0"/>
              <a:t>urban (43%) rural areas (26%)</a:t>
            </a:r>
          </a:p>
          <a:p>
            <a:pPr>
              <a:spcBef>
                <a:spcPts val="2400"/>
              </a:spcBef>
              <a:buFont typeface="Wingdings" panose="05000000000000000000" pitchFamily="2" charset="2"/>
              <a:buChar char="v"/>
              <a:defRPr/>
            </a:pPr>
            <a:r>
              <a:rPr lang="en-US" sz="2400" dirty="0"/>
              <a:t>Proportion of women  who are overweight and obese increased from 23% in 2003 to 33% in 2014</a:t>
            </a:r>
          </a:p>
          <a:p>
            <a:pPr>
              <a:spcBef>
                <a:spcPts val="2400"/>
              </a:spcBef>
              <a:buFont typeface="Wingdings" panose="05000000000000000000" pitchFamily="2" charset="2"/>
              <a:buChar char="v"/>
              <a:defRPr/>
            </a:pPr>
            <a:r>
              <a:rPr lang="en-US" sz="2400" dirty="0"/>
              <a:t>9% of women are thin, women in arid and semi-arid (ASAL) areas more affected </a:t>
            </a:r>
          </a:p>
          <a:p>
            <a:pPr>
              <a:spcBef>
                <a:spcPts val="2400"/>
              </a:spcBef>
              <a:buFont typeface="Wingdings" panose="05000000000000000000" pitchFamily="2" charset="2"/>
              <a:buChar char="v"/>
              <a:defRPr/>
            </a:pPr>
            <a:r>
              <a:rPr lang="en-US" sz="2400" dirty="0"/>
              <a:t>Double burden of malnutrition </a:t>
            </a:r>
          </a:p>
        </p:txBody>
      </p:sp>
      <p:sp>
        <p:nvSpPr>
          <p:cNvPr id="9" name="Title 11"/>
          <p:cNvSpPr txBox="1">
            <a:spLocks/>
          </p:cNvSpPr>
          <p:nvPr/>
        </p:nvSpPr>
        <p:spPr>
          <a:xfrm>
            <a:off x="0" y="234846"/>
            <a:ext cx="12192000" cy="796231"/>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effectLst/>
                <a:uLnTx/>
                <a:uFillTx/>
                <a:latin typeface="Calibri"/>
                <a:ea typeface="+mj-ea"/>
                <a:cs typeface="+mj-cs"/>
              </a:rPr>
              <a:t>Nutritional status of women</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381000" y="1861900"/>
            <a:ext cx="4800600" cy="4515645"/>
          </a:xfrm>
          <a:prstGeom prst="rect">
            <a:avLst/>
          </a:prstGeom>
        </p:spPr>
      </p:pic>
      <p:sp>
        <p:nvSpPr>
          <p:cNvPr id="10" name="Rectangle 5"/>
          <p:cNvSpPr>
            <a:spLocks noChangeArrowheads="1"/>
          </p:cNvSpPr>
          <p:nvPr/>
        </p:nvSpPr>
        <p:spPr bwMode="auto">
          <a:xfrm>
            <a:off x="9194800" y="6377545"/>
            <a:ext cx="20109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schemeClr val="bg1">
                    <a:lumMod val="50000"/>
                  </a:schemeClr>
                </a:solidFill>
                <a:effectLst/>
                <a:uLnTx/>
                <a:uFillTx/>
                <a:latin typeface="Calibri" panose="020F0502020204030204" pitchFamily="34" charset="0"/>
                <a:ea typeface="+mn-ea"/>
                <a:cs typeface="Arial" panose="020B0604020202020204" pitchFamily="34" charset="0"/>
              </a:rPr>
              <a:t>*Data source KDHS 2014</a:t>
            </a:r>
          </a:p>
        </p:txBody>
      </p:sp>
    </p:spTree>
    <p:extLst>
      <p:ext uri="{BB962C8B-B14F-4D97-AF65-F5344CB8AC3E}">
        <p14:creationId xmlns:p14="http://schemas.microsoft.com/office/powerpoint/2010/main" val="3230842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D3696B-ED60-451C-8314-C08F08AF0522}"/>
              </a:ext>
            </a:extLst>
          </p:cNvPr>
          <p:cNvSpPr>
            <a:spLocks noGrp="1"/>
          </p:cNvSpPr>
          <p:nvPr>
            <p:ph type="title"/>
          </p:nvPr>
        </p:nvSpPr>
        <p:spPr>
          <a:xfrm>
            <a:off x="0" y="-11242"/>
            <a:ext cx="12192000" cy="1000070"/>
          </a:xfrm>
        </p:spPr>
        <p:txBody>
          <a:bodyPr/>
          <a:lstStyle/>
          <a:p>
            <a:r>
              <a:rPr lang="en-US" b="1" dirty="0"/>
              <a:t>The Kenya nutrition Action Plan 2018 - 2022</a:t>
            </a:r>
          </a:p>
        </p:txBody>
      </p:sp>
      <p:sp>
        <p:nvSpPr>
          <p:cNvPr id="6" name="Content Placeholder 5">
            <a:extLst>
              <a:ext uri="{FF2B5EF4-FFF2-40B4-BE49-F238E27FC236}">
                <a16:creationId xmlns:a16="http://schemas.microsoft.com/office/drawing/2014/main" id="{B7448325-D87E-45D4-944E-5EF11DFC00A9}"/>
              </a:ext>
            </a:extLst>
          </p:cNvPr>
          <p:cNvSpPr>
            <a:spLocks noGrp="1"/>
          </p:cNvSpPr>
          <p:nvPr>
            <p:ph idx="1"/>
          </p:nvPr>
        </p:nvSpPr>
        <p:spPr>
          <a:xfrm>
            <a:off x="4408714" y="988828"/>
            <a:ext cx="7641771" cy="2255115"/>
          </a:xfrm>
        </p:spPr>
        <p:txBody>
          <a:bodyPr>
            <a:normAutofit fontScale="92500" lnSpcReduction="20000"/>
          </a:bodyPr>
          <a:lstStyle/>
          <a:p>
            <a:r>
              <a:rPr lang="en-US" sz="2400" dirty="0"/>
              <a:t>Evidence-based five-year strategic action plan that seeks to address the triple burden of malnutrition in Kenya in all its forms and for all ages</a:t>
            </a:r>
          </a:p>
          <a:p>
            <a:r>
              <a:rPr lang="en-US" sz="2400" dirty="0"/>
              <a:t>This is 2</a:t>
            </a:r>
            <a:r>
              <a:rPr lang="en-US" sz="2400" baseline="30000" dirty="0"/>
              <a:t>nd</a:t>
            </a:r>
            <a:r>
              <a:rPr lang="en-US" sz="2400" dirty="0"/>
              <a:t> Nutrition Action Plan for implementing Kenya Food and Nutrition Security Policy </a:t>
            </a:r>
          </a:p>
          <a:p>
            <a:r>
              <a:rPr lang="en-US" sz="2400" dirty="0"/>
              <a:t>Builds on success, limitations and opportunities of 2012-2017 NNAP </a:t>
            </a:r>
          </a:p>
        </p:txBody>
      </p:sp>
      <p:grpSp>
        <p:nvGrpSpPr>
          <p:cNvPr id="12" name="Group 11">
            <a:extLst>
              <a:ext uri="{FF2B5EF4-FFF2-40B4-BE49-F238E27FC236}">
                <a16:creationId xmlns:a16="http://schemas.microsoft.com/office/drawing/2014/main" id="{BE44717B-05F3-4864-A5AA-1FF95DDB038E}"/>
              </a:ext>
            </a:extLst>
          </p:cNvPr>
          <p:cNvGrpSpPr/>
          <p:nvPr/>
        </p:nvGrpSpPr>
        <p:grpSpPr>
          <a:xfrm>
            <a:off x="4626429" y="3428999"/>
            <a:ext cx="7266165" cy="3243943"/>
            <a:chOff x="317596" y="2424224"/>
            <a:chExt cx="5689800" cy="4285788"/>
          </a:xfrm>
        </p:grpSpPr>
        <p:pic>
          <p:nvPicPr>
            <p:cNvPr id="10" name="Picture 9">
              <a:extLst>
                <a:ext uri="{FF2B5EF4-FFF2-40B4-BE49-F238E27FC236}">
                  <a16:creationId xmlns:a16="http://schemas.microsoft.com/office/drawing/2014/main" id="{378BAABC-F194-48BB-BE88-C20FA45B49CC}"/>
                </a:ext>
              </a:extLst>
            </p:cNvPr>
            <p:cNvPicPr>
              <a:picLocks noChangeAspect="1"/>
            </p:cNvPicPr>
            <p:nvPr/>
          </p:nvPicPr>
          <p:blipFill>
            <a:blip r:embed="rId3"/>
            <a:stretch>
              <a:fillRect/>
            </a:stretch>
          </p:blipFill>
          <p:spPr>
            <a:xfrm>
              <a:off x="317596" y="2424224"/>
              <a:ext cx="5689800" cy="4285788"/>
            </a:xfrm>
            <a:prstGeom prst="rect">
              <a:avLst/>
            </a:prstGeom>
          </p:spPr>
        </p:pic>
        <p:sp>
          <p:nvSpPr>
            <p:cNvPr id="11" name="Rectangle 10">
              <a:extLst>
                <a:ext uri="{FF2B5EF4-FFF2-40B4-BE49-F238E27FC236}">
                  <a16:creationId xmlns:a16="http://schemas.microsoft.com/office/drawing/2014/main" id="{AEACEC97-3E45-4529-8BD2-E118EABDB0AA}"/>
                </a:ext>
              </a:extLst>
            </p:cNvPr>
            <p:cNvSpPr/>
            <p:nvPr/>
          </p:nvSpPr>
          <p:spPr>
            <a:xfrm>
              <a:off x="457201" y="2615610"/>
              <a:ext cx="382772" cy="52099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506CBC2B-2EE5-4FE0-9692-DDBF3367F789}"/>
              </a:ext>
            </a:extLst>
          </p:cNvPr>
          <p:cNvPicPr>
            <a:picLocks noChangeAspect="1"/>
          </p:cNvPicPr>
          <p:nvPr/>
        </p:nvPicPr>
        <p:blipFill>
          <a:blip r:embed="rId4"/>
          <a:stretch>
            <a:fillRect/>
          </a:stretch>
        </p:blipFill>
        <p:spPr>
          <a:xfrm>
            <a:off x="299406" y="1315400"/>
            <a:ext cx="3907875" cy="5118057"/>
          </a:xfrm>
          <a:prstGeom prst="rect">
            <a:avLst/>
          </a:prstGeom>
          <a:ln>
            <a:solidFill>
              <a:schemeClr val="bg2">
                <a:lumMod val="90000"/>
              </a:schemeClr>
            </a:solidFill>
          </a:ln>
        </p:spPr>
      </p:pic>
    </p:spTree>
    <p:extLst>
      <p:ext uri="{BB962C8B-B14F-4D97-AF65-F5344CB8AC3E}">
        <p14:creationId xmlns:p14="http://schemas.microsoft.com/office/powerpoint/2010/main" val="1446531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FB6AD-9805-4220-97DE-445E6CD7BF02}"/>
              </a:ext>
            </a:extLst>
          </p:cNvPr>
          <p:cNvSpPr>
            <a:spLocks noGrp="1"/>
          </p:cNvSpPr>
          <p:nvPr>
            <p:ph type="title"/>
          </p:nvPr>
        </p:nvSpPr>
        <p:spPr>
          <a:xfrm>
            <a:off x="609599" y="0"/>
            <a:ext cx="10972800" cy="690562"/>
          </a:xfrm>
        </p:spPr>
        <p:txBody>
          <a:bodyPr>
            <a:noAutofit/>
          </a:bodyPr>
          <a:lstStyle/>
          <a:p>
            <a:r>
              <a:rPr lang="en-US" sz="3200" b="1" dirty="0"/>
              <a:t>Development of KNAP: Key milestones</a:t>
            </a:r>
          </a:p>
        </p:txBody>
      </p:sp>
      <p:pic>
        <p:nvPicPr>
          <p:cNvPr id="5" name="Picture 4">
            <a:extLst>
              <a:ext uri="{FF2B5EF4-FFF2-40B4-BE49-F238E27FC236}">
                <a16:creationId xmlns:a16="http://schemas.microsoft.com/office/drawing/2014/main" id="{C166178D-52EF-43DF-9657-06D69FC90570}"/>
              </a:ext>
            </a:extLst>
          </p:cNvPr>
          <p:cNvPicPr>
            <a:picLocks noChangeAspect="1"/>
          </p:cNvPicPr>
          <p:nvPr/>
        </p:nvPicPr>
        <p:blipFill rotWithShape="1">
          <a:blip r:embed="rId2"/>
          <a:srcRect l="5700" t="18222" r="8150" b="4005"/>
          <a:stretch/>
        </p:blipFill>
        <p:spPr>
          <a:xfrm>
            <a:off x="894080" y="772160"/>
            <a:ext cx="10495280" cy="5943600"/>
          </a:xfrm>
          <a:prstGeom prst="rect">
            <a:avLst/>
          </a:prstGeom>
        </p:spPr>
      </p:pic>
    </p:spTree>
    <p:extLst>
      <p:ext uri="{BB962C8B-B14F-4D97-AF65-F5344CB8AC3E}">
        <p14:creationId xmlns:p14="http://schemas.microsoft.com/office/powerpoint/2010/main" val="51469296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3DBE013D8C7604B983817C7E9012623" ma:contentTypeVersion="13" ma:contentTypeDescription="Create a new document." ma:contentTypeScope="" ma:versionID="4759bb97f929ebb65ab321d903c13500">
  <xsd:schema xmlns:xsd="http://www.w3.org/2001/XMLSchema" xmlns:xs="http://www.w3.org/2001/XMLSchema" xmlns:p="http://schemas.microsoft.com/office/2006/metadata/properties" xmlns:ns3="558c2a68-3c86-4550-8c73-07409d1eb331" xmlns:ns4="b0a39b10-22b5-49f8-8575-047a62c6bbc0" targetNamespace="http://schemas.microsoft.com/office/2006/metadata/properties" ma:root="true" ma:fieldsID="8de939500b6c431dfd3722e24caa04a1" ns3:_="" ns4:_="">
    <xsd:import namespace="558c2a68-3c86-4550-8c73-07409d1eb331"/>
    <xsd:import namespace="b0a39b10-22b5-49f8-8575-047a62c6bbc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8c2a68-3c86-4550-8c73-07409d1eb3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0a39b10-22b5-49f8-8575-047a62c6bbc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98FA6BC-C024-4E28-BF01-A815F55F0BC4}">
  <ds:schemaRefs>
    <ds:schemaRef ds:uri="http://schemas.microsoft.com/sharepoint/v3/contenttype/forms"/>
  </ds:schemaRefs>
</ds:datastoreItem>
</file>

<file path=customXml/itemProps2.xml><?xml version="1.0" encoding="utf-8"?>
<ds:datastoreItem xmlns:ds="http://schemas.openxmlformats.org/officeDocument/2006/customXml" ds:itemID="{043CC56F-150E-4A4B-86C1-01F5CB2919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8c2a68-3c86-4550-8c73-07409d1eb331"/>
    <ds:schemaRef ds:uri="b0a39b10-22b5-49f8-8575-047a62c6bb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C2CE7A-FB58-4479-8486-95D19556A342}">
  <ds:schemaRefs>
    <ds:schemaRef ds:uri="http://schemas.microsoft.com/office/2006/documentManagement/types"/>
    <ds:schemaRef ds:uri="b0a39b10-22b5-49f8-8575-047a62c6bbc0"/>
    <ds:schemaRef ds:uri="http://www.w3.org/XML/1998/namespace"/>
    <ds:schemaRef ds:uri="http://purl.org/dc/terms/"/>
    <ds:schemaRef ds:uri="http://purl.org/dc/dcmitype/"/>
    <ds:schemaRef ds:uri="http://schemas.microsoft.com/office/infopath/2007/PartnerControls"/>
    <ds:schemaRef ds:uri="http://purl.org/dc/elements/1.1/"/>
    <ds:schemaRef ds:uri="http://schemas.openxmlformats.org/package/2006/metadata/core-properties"/>
    <ds:schemaRef ds:uri="558c2a68-3c86-4550-8c73-07409d1eb331"/>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5</TotalTime>
  <Words>1358</Words>
  <Application>Microsoft Office PowerPoint</Application>
  <PresentationFormat>Widescreen</PresentationFormat>
  <Paragraphs>131</Paragraphs>
  <Slides>20</Slides>
  <Notes>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Arial</vt:lpstr>
      <vt:lpstr>Calibri</vt:lpstr>
      <vt:lpstr>Courier New</vt:lpstr>
      <vt:lpstr>Perpetua</vt:lpstr>
      <vt:lpstr>Times New Roman</vt:lpstr>
      <vt:lpstr>Wingdings</vt:lpstr>
      <vt:lpstr>1_Office Theme</vt:lpstr>
      <vt:lpstr>2_Office Theme</vt:lpstr>
      <vt:lpstr>PowerPoint Presentation</vt:lpstr>
      <vt:lpstr>Nutrition Situation: why does it matter?</vt:lpstr>
      <vt:lpstr>Nutrition Situation: why does it matter?</vt:lpstr>
      <vt:lpstr>PowerPoint Presentation</vt:lpstr>
      <vt:lpstr>PowerPoint Presentation</vt:lpstr>
      <vt:lpstr>PowerPoint Presentation</vt:lpstr>
      <vt:lpstr>PowerPoint Presentation</vt:lpstr>
      <vt:lpstr>The Kenya nutrition Action Plan 2018 - 2022</vt:lpstr>
      <vt:lpstr>Development of KNAP: Key milestones</vt:lpstr>
      <vt:lpstr>PowerPoint Presentation</vt:lpstr>
      <vt:lpstr>PowerPoint Presentation</vt:lpstr>
      <vt:lpstr>PowerPoint Presentation</vt:lpstr>
      <vt:lpstr>PowerPoint Presentation</vt:lpstr>
      <vt:lpstr>PowerPoint Presentation</vt:lpstr>
      <vt:lpstr>Estimated Cost of the 2018-2022</vt:lpstr>
      <vt:lpstr>KNAP MEAL Logical Framework </vt:lpstr>
      <vt:lpstr>Partnerships and Coordination for KNAP</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Lucy Maina</dc:creator>
  <cp:lastModifiedBy>Leila Odhiambo</cp:lastModifiedBy>
  <cp:revision>2</cp:revision>
  <dcterms:created xsi:type="dcterms:W3CDTF">2020-09-23T08:33:08Z</dcterms:created>
  <dcterms:modified xsi:type="dcterms:W3CDTF">2020-10-14T16:15:54Z</dcterms:modified>
</cp:coreProperties>
</file>